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60" r:id="rId5"/>
    <p:sldId id="261" r:id="rId6"/>
    <p:sldId id="262" r:id="rId7"/>
    <p:sldId id="263" r:id="rId8"/>
    <p:sldId id="264" r:id="rId9"/>
    <p:sldId id="265" r:id="rId10"/>
    <p:sldId id="266" r:id="rId11"/>
    <p:sldId id="267" r:id="rId12"/>
    <p:sldId id="268" r:id="rId13"/>
    <p:sldId id="269" r:id="rId14"/>
    <p:sldId id="275" r:id="rId15"/>
    <p:sldId id="270" r:id="rId16"/>
    <p:sldId id="271" r:id="rId17"/>
    <p:sldId id="272" r:id="rId18"/>
    <p:sldId id="273" r:id="rId19"/>
    <p:sldId id="276" r:id="rId20"/>
    <p:sldId id="274" r:id="rId21"/>
    <p:sldId id="259"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34551" autoAdjust="0"/>
    <p:restoredTop sz="86398" autoAdjust="0"/>
  </p:normalViewPr>
  <p:slideViewPr>
    <p:cSldViewPr snapToObjects="1">
      <p:cViewPr varScale="1">
        <p:scale>
          <a:sx n="64" d="100"/>
          <a:sy n="64" d="100"/>
        </p:scale>
        <p:origin x="-312" y="-102"/>
      </p:cViewPr>
      <p:guideLst>
        <p:guide orient="horz" pos="2160"/>
        <p:guide pos="2880"/>
      </p:guideLst>
    </p:cSldViewPr>
  </p:slideViewPr>
  <p:outlineViewPr>
    <p:cViewPr>
      <p:scale>
        <a:sx n="33" d="100"/>
        <a:sy n="33" d="100"/>
      </p:scale>
      <p:origin x="0" y="1195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F97182C9-DE1D-5B4E-BC6F-796291AA095C}" type="datetimeFigureOut">
              <a:rPr lang="en-US" smtClean="0"/>
              <a:pPr/>
              <a:t>3/3/2011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B3566C-BF48-F340-A9B3-0DC70A785D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F97182C9-DE1D-5B4E-BC6F-796291AA095C}" type="datetimeFigureOut">
              <a:rPr lang="en-US" smtClean="0"/>
              <a:pPr/>
              <a:t>3/3/2011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B3566C-BF48-F340-A9B3-0DC70A785D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F97182C9-DE1D-5B4E-BC6F-796291AA095C}" type="datetimeFigureOut">
              <a:rPr lang="en-US" smtClean="0"/>
              <a:pPr/>
              <a:t>3/3/2011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B3566C-BF48-F340-A9B3-0DC70A785D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F97182C9-DE1D-5B4E-BC6F-796291AA095C}" type="datetimeFigureOut">
              <a:rPr lang="en-US" smtClean="0"/>
              <a:pPr/>
              <a:t>3/3/2011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B3566C-BF48-F340-A9B3-0DC70A785D8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F97182C9-DE1D-5B4E-BC6F-796291AA095C}" type="datetimeFigureOut">
              <a:rPr lang="en-US" smtClean="0"/>
              <a:pPr/>
              <a:t>3/3/2011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B3566C-BF48-F340-A9B3-0DC70A785D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F97182C9-DE1D-5B4E-BC6F-796291AA095C}" type="datetimeFigureOut">
              <a:rPr lang="en-US" smtClean="0"/>
              <a:pPr/>
              <a:t>3/3/2011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B3566C-BF48-F340-A9B3-0DC70A785D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F97182C9-DE1D-5B4E-BC6F-796291AA095C}" type="datetimeFigureOut">
              <a:rPr lang="en-US" smtClean="0"/>
              <a:pPr/>
              <a:t>3/3/2011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B3566C-BF48-F340-A9B3-0DC70A785D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F97182C9-DE1D-5B4E-BC6F-796291AA095C}" type="datetimeFigureOut">
              <a:rPr lang="en-US" smtClean="0"/>
              <a:pPr/>
              <a:t>3/3/2011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B3566C-BF48-F340-A9B3-0DC70A785D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7182C9-DE1D-5B4E-BC6F-796291AA095C}" type="datetimeFigureOut">
              <a:rPr lang="en-US" smtClean="0"/>
              <a:pPr/>
              <a:t>3/3/2011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B3566C-BF48-F340-A9B3-0DC70A785D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F97182C9-DE1D-5B4E-BC6F-796291AA095C}" type="datetimeFigureOut">
              <a:rPr lang="en-US" smtClean="0"/>
              <a:pPr/>
              <a:t>3/3/2011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B3566C-BF48-F340-A9B3-0DC70A785D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F97182C9-DE1D-5B4E-BC6F-796291AA095C}" type="datetimeFigureOut">
              <a:rPr lang="en-US" smtClean="0"/>
              <a:pPr/>
              <a:t>3/3/2011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B3566C-BF48-F340-A9B3-0DC70A785D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7182C9-DE1D-5B4E-BC6F-796291AA095C}" type="datetimeFigureOut">
              <a:rPr lang="en-US" smtClean="0"/>
              <a:pPr/>
              <a:t>3/3/2011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B3566C-BF48-F340-A9B3-0DC70A785D8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Barclay </a:t>
            </a:r>
            <a:r>
              <a:rPr lang="en-US" dirty="0" err="1" smtClean="0"/>
              <a:t>v</a:t>
            </a:r>
            <a:r>
              <a:rPr lang="en-US" dirty="0" smtClean="0"/>
              <a:t> The Board of </a:t>
            </a:r>
            <a:r>
              <a:rPr lang="en-US" dirty="0" err="1" smtClean="0"/>
              <a:t>Bendigo</a:t>
            </a:r>
            <a:r>
              <a:rPr lang="en-US" dirty="0" smtClean="0"/>
              <a:t> Regional Institute of Technical and Further Education [2011] FCAFC 14</a:t>
            </a:r>
            <a:br>
              <a:rPr lang="en-US" dirty="0" smtClean="0"/>
            </a:br>
            <a:endParaRPr lang="en-US" dirty="0"/>
          </a:p>
        </p:txBody>
      </p:sp>
      <p:sp>
        <p:nvSpPr>
          <p:cNvPr id="3" name="Subtitle 2"/>
          <p:cNvSpPr>
            <a:spLocks noGrp="1"/>
          </p:cNvSpPr>
          <p:nvPr>
            <p:ph type="subTitle" idx="1"/>
          </p:nvPr>
        </p:nvSpPr>
        <p:spPr>
          <a:xfrm>
            <a:off x="1371600" y="3886200"/>
            <a:ext cx="6400800" cy="1752600"/>
          </a:xfrm>
        </p:spPr>
        <p:txBody>
          <a:bodyPr/>
          <a:lstStyle/>
          <a:p>
            <a:endParaRPr lang="en-US" dirty="0" smtClean="0"/>
          </a:p>
          <a:p>
            <a:r>
              <a:rPr lang="en-US" dirty="0" smtClean="0"/>
              <a:t>Joint AIER </a:t>
            </a:r>
            <a:r>
              <a:rPr lang="en-US" dirty="0"/>
              <a:t>-</a:t>
            </a:r>
            <a:r>
              <a:rPr lang="en-US" dirty="0" smtClean="0"/>
              <a:t> ALLA Seminar  </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action: industrial activity</a:t>
            </a:r>
            <a:endParaRPr lang="en-US" dirty="0"/>
          </a:p>
        </p:txBody>
      </p:sp>
      <p:sp>
        <p:nvSpPr>
          <p:cNvPr id="3" name="Content Placeholder 2"/>
          <p:cNvSpPr>
            <a:spLocks noGrp="1"/>
          </p:cNvSpPr>
          <p:nvPr>
            <p:ph idx="1"/>
          </p:nvPr>
        </p:nvSpPr>
        <p:spPr/>
        <p:txBody>
          <a:bodyPr>
            <a:normAutofit fontScale="92500" lnSpcReduction="20000"/>
          </a:bodyPr>
          <a:lstStyle/>
          <a:p>
            <a:r>
              <a:rPr lang="en-US" dirty="0"/>
              <a:t>Section 346 (1) (</a:t>
            </a:r>
            <a:r>
              <a:rPr lang="en-US" dirty="0" err="1"/>
              <a:t>b</a:t>
            </a:r>
            <a:r>
              <a:rPr lang="en-US" dirty="0"/>
              <a:t>) and 347 (</a:t>
            </a:r>
            <a:r>
              <a:rPr lang="en-US" dirty="0" err="1"/>
              <a:t>b</a:t>
            </a:r>
            <a:r>
              <a:rPr lang="en-US" dirty="0"/>
              <a:t>) [11]: A person must not take adverse action against another person because the other person has engaged in industrial activity within the meaning of paragraph 347 (</a:t>
            </a:r>
            <a:r>
              <a:rPr lang="en-US" dirty="0" err="1"/>
              <a:t>b</a:t>
            </a:r>
            <a:r>
              <a:rPr lang="en-US" dirty="0" smtClean="0"/>
              <a:t>)</a:t>
            </a:r>
            <a:endParaRPr lang="en-AU" dirty="0" smtClean="0"/>
          </a:p>
          <a:p>
            <a:r>
              <a:rPr lang="en-US" dirty="0"/>
              <a:t>A person engages in industrial activity if the person does: </a:t>
            </a:r>
            <a:endParaRPr lang="en-AU" dirty="0" smtClean="0"/>
          </a:p>
          <a:p>
            <a:pPr>
              <a:buNone/>
            </a:pPr>
            <a:r>
              <a:rPr lang="en-US" dirty="0" smtClean="0"/>
              <a:t>    (</a:t>
            </a:r>
            <a:r>
              <a:rPr lang="en-US" dirty="0"/>
              <a:t>ii) organise or promote a lawful activity for, or on behalf of, an industrial association; </a:t>
            </a:r>
            <a:r>
              <a:rPr lang="en-US" dirty="0" smtClean="0"/>
              <a:t>or</a:t>
            </a:r>
            <a:endParaRPr lang="en-AU" dirty="0" smtClean="0"/>
          </a:p>
          <a:p>
            <a:pPr>
              <a:buNone/>
            </a:pPr>
            <a:r>
              <a:rPr lang="en-US" dirty="0"/>
              <a:t>(</a:t>
            </a:r>
            <a:r>
              <a:rPr lang="en-US" dirty="0" err="1"/>
              <a:t>v</a:t>
            </a:r>
            <a:r>
              <a:rPr lang="en-US" dirty="0"/>
              <a:t>) represent or advance the views, claims or interests of an industrial association. </a:t>
            </a:r>
            <a:endParaRPr lang="en-AU"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“status” </a:t>
            </a:r>
            <a:r>
              <a:rPr lang="en-US" b="1" dirty="0" err="1" smtClean="0"/>
              <a:t>v</a:t>
            </a:r>
            <a:r>
              <a:rPr lang="en-US" b="1" dirty="0" smtClean="0"/>
              <a:t> “activities” debate </a:t>
            </a:r>
            <a:r>
              <a:rPr lang="en-AU" b="1" dirty="0" smtClean="0"/>
              <a:t/>
            </a:r>
            <a:br>
              <a:rPr lang="en-AU" b="1"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i="1" dirty="0" smtClean="0"/>
              <a:t>AWU </a:t>
            </a:r>
            <a:r>
              <a:rPr lang="en-US" i="1" dirty="0" err="1"/>
              <a:t>v</a:t>
            </a:r>
            <a:r>
              <a:rPr lang="en-US" i="1" dirty="0"/>
              <a:t> BHP Iron Ore</a:t>
            </a:r>
            <a:r>
              <a:rPr lang="en-US" i="1" dirty="0" smtClean="0"/>
              <a:t> (</a:t>
            </a:r>
            <a:r>
              <a:rPr lang="en-US" i="1" dirty="0"/>
              <a:t>No 3) </a:t>
            </a:r>
            <a:r>
              <a:rPr lang="en-US" dirty="0"/>
              <a:t>(2001) 106 FCR 482 at [66]</a:t>
            </a:r>
            <a:r>
              <a:rPr lang="en-US" dirty="0" smtClean="0"/>
              <a:t> “</a:t>
            </a:r>
            <a:r>
              <a:rPr lang="en-US" dirty="0"/>
              <a:t>(The subsection) refers to membership of and holding office in a union. I do not think it is intended to cover any broader notion than that.”;</a:t>
            </a:r>
            <a:endParaRPr lang="en-AU" dirty="0" smtClean="0"/>
          </a:p>
          <a:p>
            <a:endParaRPr lang="en-AU" dirty="0" smtClean="0"/>
          </a:p>
          <a:p>
            <a:r>
              <a:rPr lang="en-US" dirty="0"/>
              <a:t>“I proceed upon the basis that </a:t>
            </a:r>
            <a:r>
              <a:rPr lang="en-US" dirty="0" err="1"/>
              <a:t>ss</a:t>
            </a:r>
            <a:r>
              <a:rPr lang="en-US" dirty="0"/>
              <a:t> 792(1)(a) and 793(1)(a) proscribe dismissal because of union membership or status as an officer or delegate, but not because of conduct.” Harrison </a:t>
            </a:r>
            <a:r>
              <a:rPr lang="en-US" dirty="0" err="1"/>
              <a:t>v</a:t>
            </a:r>
            <a:r>
              <a:rPr lang="en-US" dirty="0"/>
              <a:t> P&amp;T Tube Mills Pty Ltd (2009) 181 IR 162 at [298]</a:t>
            </a:r>
            <a:endParaRPr lang="en-AU"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Status </a:t>
            </a:r>
            <a:r>
              <a:rPr lang="en-US" dirty="0" err="1" smtClean="0"/>
              <a:t>v</a:t>
            </a:r>
            <a:r>
              <a:rPr lang="en-US" dirty="0" smtClean="0"/>
              <a:t> activities: the broader view</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protection </a:t>
            </a:r>
            <a:r>
              <a:rPr lang="en-US" dirty="0"/>
              <a:t>applied when:</a:t>
            </a:r>
            <a:endParaRPr lang="en-AU" dirty="0"/>
          </a:p>
          <a:p>
            <a:pPr lvl="0"/>
            <a:r>
              <a:rPr lang="en-US" dirty="0"/>
              <a:t>The officer has carried out ordinary activities as an officer or representative:</a:t>
            </a:r>
            <a:r>
              <a:rPr lang="en-US" i="1" dirty="0" err="1" smtClean="0"/>
              <a:t>Qenos</a:t>
            </a:r>
            <a:r>
              <a:rPr lang="en-US" dirty="0" smtClean="0"/>
              <a:t>(</a:t>
            </a:r>
            <a:r>
              <a:rPr lang="en-US" dirty="0"/>
              <a:t>2001) 108 FCR 90 at [124]</a:t>
            </a:r>
            <a:r>
              <a:rPr lang="en-US" i="1" dirty="0" smtClean="0"/>
              <a:t>Bowling </a:t>
            </a:r>
            <a:r>
              <a:rPr lang="en-US" dirty="0" smtClean="0"/>
              <a:t>(</a:t>
            </a:r>
            <a:r>
              <a:rPr lang="en-US" dirty="0"/>
              <a:t>1975) 8 ALR 197 at </a:t>
            </a:r>
            <a:r>
              <a:rPr lang="en-US" dirty="0" smtClean="0"/>
              <a:t>210</a:t>
            </a:r>
            <a:endParaRPr lang="en-AU" dirty="0" smtClean="0"/>
          </a:p>
          <a:p>
            <a:pPr lvl="0"/>
            <a:r>
              <a:rPr lang="en-US" dirty="0"/>
              <a:t>The officer has taken an action as an incident of holding or exercising his or her powers or duties as an officer:</a:t>
            </a:r>
            <a:r>
              <a:rPr lang="en-US" i="1" dirty="0" err="1" smtClean="0"/>
              <a:t>Belandra</a:t>
            </a:r>
            <a:r>
              <a:rPr lang="en-US" dirty="0" smtClean="0"/>
              <a:t>(</a:t>
            </a:r>
            <a:r>
              <a:rPr lang="en-US" dirty="0"/>
              <a:t>2003) 126 IR 165 at [196</a:t>
            </a:r>
            <a:r>
              <a:rPr lang="en-US" dirty="0" smtClean="0"/>
              <a:t>], [</a:t>
            </a:r>
            <a:r>
              <a:rPr lang="en-US" dirty="0"/>
              <a:t>216</a:t>
            </a:r>
            <a:r>
              <a:rPr lang="en-US" dirty="0" smtClean="0"/>
              <a:t>]</a:t>
            </a:r>
            <a:endParaRPr lang="en-AU" dirty="0" smtClean="0"/>
          </a:p>
          <a:p>
            <a:pPr lvl="0"/>
            <a:r>
              <a:rPr lang="en-US" dirty="0"/>
              <a:t>“The employer was motivated by a dislike of the manner in which the delegate has performed duties as a delegate.”:</a:t>
            </a:r>
            <a:r>
              <a:rPr lang="en-US" i="1" dirty="0" smtClean="0"/>
              <a:t>O’Connor </a:t>
            </a:r>
            <a:r>
              <a:rPr lang="en-US" dirty="0" smtClean="0"/>
              <a:t>(</a:t>
            </a:r>
            <a:r>
              <a:rPr lang="en-US" dirty="0"/>
              <a:t>2000) 100 IR 383 at [37]</a:t>
            </a:r>
            <a:endParaRPr lang="en-AU"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Resolving the conflict</a:t>
            </a:r>
            <a:endParaRPr lang="en-US" dirty="0"/>
          </a:p>
        </p:txBody>
      </p:sp>
      <p:sp>
        <p:nvSpPr>
          <p:cNvPr id="3" name="Content Placeholder 2"/>
          <p:cNvSpPr>
            <a:spLocks noGrp="1"/>
          </p:cNvSpPr>
          <p:nvPr>
            <p:ph idx="1"/>
          </p:nvPr>
        </p:nvSpPr>
        <p:spPr/>
        <p:txBody>
          <a:bodyPr>
            <a:normAutofit lnSpcReduction="10000"/>
          </a:bodyPr>
          <a:lstStyle/>
          <a:p>
            <a:r>
              <a:rPr lang="en-US" b="1" dirty="0"/>
              <a:t>The objects of the Act and the Division: [14</a:t>
            </a:r>
            <a:r>
              <a:rPr lang="en-US" b="1" dirty="0" smtClean="0"/>
              <a:t>]</a:t>
            </a:r>
          </a:p>
          <a:p>
            <a:r>
              <a:rPr lang="en-US" b="1" dirty="0"/>
              <a:t>The international context: [15] – [17] </a:t>
            </a:r>
            <a:endParaRPr lang="en-AU" b="1" dirty="0" smtClean="0"/>
          </a:p>
          <a:p>
            <a:r>
              <a:rPr lang="en-US" b="1" dirty="0"/>
              <a:t>The role of unions in the IR system: [19] – [21] </a:t>
            </a:r>
            <a:endParaRPr lang="en-AU" b="1" dirty="0" smtClean="0"/>
          </a:p>
          <a:p>
            <a:r>
              <a:rPr lang="en-US" b="1" dirty="0"/>
              <a:t>Legislative </a:t>
            </a:r>
            <a:r>
              <a:rPr lang="en-US" b="1" dirty="0" smtClean="0"/>
              <a:t>history: [40] </a:t>
            </a:r>
            <a:endParaRPr lang="en-AU" b="1" dirty="0" smtClean="0"/>
          </a:p>
          <a:p>
            <a:pPr>
              <a:buNone/>
            </a:pPr>
            <a:r>
              <a:rPr lang="en-US" dirty="0"/>
              <a:t>“Section 346(a) is founded on the assumption that representation by industrial associations will involve employees exercising functions as officers of those associations.” [22] </a:t>
            </a:r>
            <a:endParaRPr lang="en-AU" dirty="0"/>
          </a:p>
          <a:p>
            <a:pPr>
              <a:buNone/>
            </a:pPr>
            <a:endParaRPr lang="en-AU" b="1"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Incidents of membership and being an officer </a:t>
            </a:r>
            <a:endParaRPr lang="en-US" dirty="0"/>
          </a:p>
        </p:txBody>
      </p:sp>
      <p:sp>
        <p:nvSpPr>
          <p:cNvPr id="3" name="Content Placeholder 2"/>
          <p:cNvSpPr>
            <a:spLocks noGrp="1"/>
          </p:cNvSpPr>
          <p:nvPr>
            <p:ph idx="1"/>
          </p:nvPr>
        </p:nvSpPr>
        <p:spPr/>
        <p:txBody>
          <a:bodyPr/>
          <a:lstStyle/>
          <a:p>
            <a:r>
              <a:rPr lang="en-US" dirty="0" smtClean="0"/>
              <a:t>“the </a:t>
            </a:r>
            <a:r>
              <a:rPr lang="en-US" dirty="0"/>
              <a:t>protection provided by the predecessor to </a:t>
            </a:r>
            <a:r>
              <a:rPr lang="en-US" dirty="0" err="1"/>
              <a:t>s</a:t>
            </a:r>
            <a:r>
              <a:rPr lang="en-US" dirty="0"/>
              <a:t> 346(a) by reference to the word “member” includes protection in relation to activities carried out as an incident of membership. The same conclusion applied to the concept of “officer” as utilised in the predecessor provision.”</a:t>
            </a:r>
            <a:r>
              <a:rPr lang="en-US" dirty="0" smtClean="0"/>
              <a:t> [39]</a:t>
            </a:r>
            <a:endParaRPr lang="en-AU"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cause of the adverse action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Mr Barclay </a:t>
            </a:r>
            <a:r>
              <a:rPr lang="en-US" dirty="0"/>
              <a:t>did</a:t>
            </a:r>
            <a:r>
              <a:rPr lang="en-US" dirty="0" smtClean="0"/>
              <a:t> three acts that </a:t>
            </a:r>
            <a:r>
              <a:rPr lang="en-US" dirty="0"/>
              <a:t>caused the adverse </a:t>
            </a:r>
            <a:r>
              <a:rPr lang="en-US" dirty="0" smtClean="0"/>
              <a:t>action, each done in his capacity as an officer</a:t>
            </a:r>
            <a:endParaRPr lang="en-AU" dirty="0" smtClean="0"/>
          </a:p>
          <a:p>
            <a:pPr>
              <a:buNone/>
            </a:pPr>
            <a:r>
              <a:rPr lang="en-US" dirty="0"/>
              <a:t> </a:t>
            </a:r>
            <a:endParaRPr lang="en-AU" dirty="0" smtClean="0"/>
          </a:p>
          <a:p>
            <a:r>
              <a:rPr lang="en-US" dirty="0" smtClean="0"/>
              <a:t>he </a:t>
            </a:r>
            <a:r>
              <a:rPr lang="en-US" dirty="0"/>
              <a:t>received information from the members and did not communicate it to the employer:</a:t>
            </a:r>
            <a:r>
              <a:rPr lang="en-US" dirty="0" smtClean="0"/>
              <a:t> [</a:t>
            </a:r>
            <a:r>
              <a:rPr lang="en-US" dirty="0"/>
              <a:t>48] and [59]</a:t>
            </a:r>
            <a:r>
              <a:rPr lang="en-US" dirty="0" smtClean="0"/>
              <a:t>, [64] </a:t>
            </a:r>
            <a:r>
              <a:rPr lang="en-US" dirty="0"/>
              <a:t>[75] and [76]  </a:t>
            </a:r>
            <a:endParaRPr lang="en-AU" dirty="0" smtClean="0"/>
          </a:p>
          <a:p>
            <a:endParaRPr lang="en-AU" dirty="0" smtClean="0"/>
          </a:p>
          <a:p>
            <a:r>
              <a:rPr lang="en-US" dirty="0" smtClean="0"/>
              <a:t>he </a:t>
            </a:r>
            <a:r>
              <a:rPr lang="en-US" dirty="0"/>
              <a:t>refused to provide details of the complaints when asked to do so:</a:t>
            </a:r>
            <a:r>
              <a:rPr lang="en-US" dirty="0" smtClean="0"/>
              <a:t> [</a:t>
            </a:r>
            <a:r>
              <a:rPr lang="en-US" dirty="0"/>
              <a:t>48] and [59</a:t>
            </a:r>
            <a:r>
              <a:rPr lang="en-US" dirty="0" smtClean="0"/>
              <a:t>] and [64]</a:t>
            </a:r>
            <a:endParaRPr lang="en-AU" dirty="0" smtClean="0"/>
          </a:p>
          <a:p>
            <a:pPr>
              <a:buNone/>
            </a:pPr>
            <a:endParaRPr lang="en-AU" dirty="0" smtClean="0"/>
          </a:p>
          <a:p>
            <a:r>
              <a:rPr lang="en-US" dirty="0" smtClean="0"/>
              <a:t>He </a:t>
            </a:r>
            <a:r>
              <a:rPr lang="en-US" dirty="0"/>
              <a:t>sent the </a:t>
            </a:r>
            <a:r>
              <a:rPr lang="en-US" dirty="0" smtClean="0"/>
              <a:t>email: [50], [</a:t>
            </a:r>
            <a:r>
              <a:rPr lang="en-US" dirty="0"/>
              <a:t>59], [75] - [78]   </a:t>
            </a:r>
            <a:endParaRPr lang="en-AU"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his capacity as an officer</a:t>
            </a:r>
            <a:endParaRPr lang="en-US" dirty="0"/>
          </a:p>
        </p:txBody>
      </p:sp>
      <p:sp>
        <p:nvSpPr>
          <p:cNvPr id="3" name="Content Placeholder 2"/>
          <p:cNvSpPr>
            <a:spLocks noGrp="1"/>
          </p:cNvSpPr>
          <p:nvPr>
            <p:ph idx="1"/>
          </p:nvPr>
        </p:nvSpPr>
        <p:spPr/>
        <p:txBody>
          <a:bodyPr>
            <a:normAutofit fontScale="85000" lnSpcReduction="10000"/>
          </a:bodyPr>
          <a:lstStyle/>
          <a:p>
            <a:r>
              <a:rPr lang="en-US" dirty="0"/>
              <a:t>“All of the relevant conduct in issue in this case involved Mr Barclay in his union capacity. None of it involved him in his capacity as an employee of BRIT.” [73] </a:t>
            </a:r>
            <a:endParaRPr lang="en-AU" dirty="0" smtClean="0"/>
          </a:p>
          <a:p>
            <a:pPr>
              <a:buNone/>
            </a:pPr>
            <a:endParaRPr lang="en-AU" dirty="0" smtClean="0"/>
          </a:p>
          <a:p>
            <a:r>
              <a:rPr lang="en-US" dirty="0"/>
              <a:t>Mr Barclay’s conduct “was all done </a:t>
            </a:r>
            <a:r>
              <a:rPr lang="en-US" b="1" dirty="0"/>
              <a:t>for and on behalf </a:t>
            </a:r>
            <a:r>
              <a:rPr lang="en-US" dirty="0"/>
              <a:t>of the AEU. If an employer has a basis for complaint, or a legal claim arising out of such conduct, the complaint or claim is to be addressed to the union, because the source of the complaint or claim </a:t>
            </a:r>
            <a:r>
              <a:rPr lang="en-US" b="1" dirty="0"/>
              <a:t>is the conduct of the union</a:t>
            </a:r>
            <a:r>
              <a:rPr lang="en-US" dirty="0"/>
              <a:t>.”[73] </a:t>
            </a:r>
            <a:r>
              <a:rPr lang="en-US" dirty="0" smtClean="0"/>
              <a:t>  </a:t>
            </a:r>
            <a:endParaRPr lang="en-AU"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Acts of the officer as acts of the union </a:t>
            </a:r>
            <a:endParaRPr lang="en-US" dirty="0"/>
          </a:p>
        </p:txBody>
      </p:sp>
      <p:sp>
        <p:nvSpPr>
          <p:cNvPr id="3" name="Content Placeholder 2"/>
          <p:cNvSpPr>
            <a:spLocks noGrp="1"/>
          </p:cNvSpPr>
          <p:nvPr>
            <p:ph idx="1"/>
          </p:nvPr>
        </p:nvSpPr>
        <p:spPr/>
        <p:txBody>
          <a:bodyPr/>
          <a:lstStyle/>
          <a:p>
            <a:r>
              <a:rPr lang="en-US" dirty="0" smtClean="0"/>
              <a:t>“If adverse action is taken by an employer in response to conduct of a union, it is impossible for that employer to dissociate or divorce from that conduct its reason for the taking of the adverse action simply by </a:t>
            </a:r>
            <a:r>
              <a:rPr lang="en-US" dirty="0" err="1" smtClean="0"/>
              <a:t>characterising</a:t>
            </a:r>
            <a:r>
              <a:rPr lang="en-US" dirty="0" smtClean="0"/>
              <a:t> the activity of the union as the activity of its employee.” [74]</a:t>
            </a:r>
            <a:endParaRPr lang="en-AU"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a:t>
            </a:r>
            <a:endParaRPr lang="en-US" dirty="0"/>
          </a:p>
        </p:txBody>
      </p:sp>
      <p:sp>
        <p:nvSpPr>
          <p:cNvPr id="3" name="Content Placeholder 2"/>
          <p:cNvSpPr>
            <a:spLocks noGrp="1"/>
          </p:cNvSpPr>
          <p:nvPr>
            <p:ph idx="1"/>
          </p:nvPr>
        </p:nvSpPr>
        <p:spPr/>
        <p:txBody>
          <a:bodyPr/>
          <a:lstStyle/>
          <a:p>
            <a:pPr>
              <a:buNone/>
            </a:pPr>
            <a:r>
              <a:rPr lang="en-US" dirty="0" smtClean="0"/>
              <a:t>The adverse action was taken in response to three acts of Barclay, each of which were in his capacity as an officer.</a:t>
            </a:r>
          </a:p>
          <a:p>
            <a:pPr>
              <a:buNone/>
            </a:pPr>
            <a:endParaRPr lang="en-US" dirty="0" smtClean="0"/>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Authority </a:t>
            </a:r>
            <a:endParaRPr lang="en-US" dirty="0"/>
          </a:p>
        </p:txBody>
      </p:sp>
      <p:sp>
        <p:nvSpPr>
          <p:cNvPr id="3" name="Content Placeholder 2"/>
          <p:cNvSpPr>
            <a:spLocks noGrp="1"/>
          </p:cNvSpPr>
          <p:nvPr>
            <p:ph idx="1"/>
          </p:nvPr>
        </p:nvSpPr>
        <p:spPr/>
        <p:txBody>
          <a:bodyPr/>
          <a:lstStyle/>
          <a:p>
            <a:r>
              <a:rPr lang="en-US" dirty="0" smtClean="0"/>
              <a:t>Actual authority, being either express or implied </a:t>
            </a:r>
          </a:p>
          <a:p>
            <a:r>
              <a:rPr lang="en-US" dirty="0" smtClean="0"/>
              <a:t>Ostensible/apparent authority</a:t>
            </a:r>
          </a:p>
          <a:p>
            <a:r>
              <a:rPr lang="en-US" dirty="0" smtClean="0"/>
              <a:t>Ratification of unauthorised acts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seminar</a:t>
            </a:r>
            <a:endParaRPr lang="en-US" dirty="0"/>
          </a:p>
        </p:txBody>
      </p:sp>
      <p:sp>
        <p:nvSpPr>
          <p:cNvPr id="3" name="Content Placeholder 2"/>
          <p:cNvSpPr>
            <a:spLocks noGrp="1"/>
          </p:cNvSpPr>
          <p:nvPr>
            <p:ph idx="1"/>
          </p:nvPr>
        </p:nvSpPr>
        <p:spPr/>
        <p:txBody>
          <a:bodyPr/>
          <a:lstStyle/>
          <a:p>
            <a:r>
              <a:rPr lang="en-US" dirty="0" smtClean="0"/>
              <a:t>The facts</a:t>
            </a:r>
          </a:p>
          <a:p>
            <a:r>
              <a:rPr lang="en-US" dirty="0" smtClean="0"/>
              <a:t>The causes of action</a:t>
            </a:r>
          </a:p>
          <a:p>
            <a:r>
              <a:rPr lang="en-US" dirty="0" smtClean="0"/>
              <a:t>Officers: status </a:t>
            </a:r>
            <a:r>
              <a:rPr lang="en-US" dirty="0" err="1" smtClean="0"/>
              <a:t>v</a:t>
            </a:r>
            <a:r>
              <a:rPr lang="en-US" dirty="0" smtClean="0"/>
              <a:t> activities </a:t>
            </a:r>
          </a:p>
          <a:p>
            <a:r>
              <a:rPr lang="en-US" dirty="0" smtClean="0"/>
              <a:t>The causal connection</a:t>
            </a:r>
          </a:p>
          <a:p>
            <a:r>
              <a:rPr lang="en-US" dirty="0" smtClean="0"/>
              <a:t>Conclusion</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793</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buAutoNum type="arabicParenBoth"/>
            </a:pPr>
            <a:r>
              <a:rPr lang="en-US" dirty="0" smtClean="0"/>
              <a:t>Any </a:t>
            </a:r>
            <a:r>
              <a:rPr lang="en-US" dirty="0"/>
              <a:t>conduct engaged in on behalf of a</a:t>
            </a:r>
            <a:r>
              <a:rPr lang="en-US" dirty="0" smtClean="0"/>
              <a:t> (union) :</a:t>
            </a:r>
            <a:endParaRPr lang="en-AU" dirty="0" smtClean="0"/>
          </a:p>
          <a:p>
            <a:pPr marL="514350" indent="-514350">
              <a:buAutoNum type="alphaLcParenBoth"/>
            </a:pPr>
            <a:r>
              <a:rPr lang="en-US" dirty="0" smtClean="0"/>
              <a:t>by </a:t>
            </a:r>
            <a:r>
              <a:rPr lang="en-US" dirty="0"/>
              <a:t>an officer, employee or agent (an </a:t>
            </a:r>
            <a:r>
              <a:rPr lang="en-US" b="1" i="1" dirty="0"/>
              <a:t>official</a:t>
            </a:r>
            <a:r>
              <a:rPr lang="en-US" dirty="0"/>
              <a:t>) of the</a:t>
            </a:r>
            <a:r>
              <a:rPr lang="en-US" dirty="0" smtClean="0"/>
              <a:t> (union) within </a:t>
            </a:r>
            <a:r>
              <a:rPr lang="en-US" dirty="0"/>
              <a:t>the scope of his or her actual or apparent authority; or</a:t>
            </a:r>
            <a:endParaRPr lang="en-AU" dirty="0" smtClean="0"/>
          </a:p>
          <a:p>
            <a:pPr marL="514350" indent="-514350">
              <a:buNone/>
            </a:pPr>
            <a:r>
              <a:rPr lang="en-US" dirty="0" smtClean="0"/>
              <a:t>(</a:t>
            </a:r>
            <a:r>
              <a:rPr lang="en-US" dirty="0" err="1"/>
              <a:t>b</a:t>
            </a:r>
            <a:r>
              <a:rPr lang="en-US" dirty="0"/>
              <a:t>)	by any other person at the direction or with the consent or agreement (whether express or implied) of an official of the</a:t>
            </a:r>
            <a:r>
              <a:rPr lang="en-US" dirty="0" smtClean="0"/>
              <a:t> (union), </a:t>
            </a:r>
            <a:r>
              <a:rPr lang="en-US" dirty="0"/>
              <a:t>if the giving of the direction, consent or agreement is within the scope of the actual or apparent authority of the official;</a:t>
            </a:r>
            <a:endParaRPr lang="en-AU" dirty="0"/>
          </a:p>
          <a:p>
            <a:pPr>
              <a:buNone/>
            </a:pPr>
            <a:r>
              <a:rPr lang="en-US" dirty="0"/>
              <a:t>is taken, for the purposes of this Act</a:t>
            </a:r>
            <a:r>
              <a:rPr lang="en-US" dirty="0" smtClean="0"/>
              <a:t> …to </a:t>
            </a:r>
            <a:r>
              <a:rPr lang="en-US" dirty="0"/>
              <a:t>have been engaged in also by the</a:t>
            </a:r>
            <a:r>
              <a:rPr lang="en-US" dirty="0" smtClean="0"/>
              <a:t> (union).</a:t>
            </a:r>
            <a:endParaRPr lang="en-AU"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Acts not done in the capacity as officer</a:t>
            </a:r>
            <a:endParaRPr lang="en-US" dirty="0"/>
          </a:p>
        </p:txBody>
      </p:sp>
      <p:sp>
        <p:nvSpPr>
          <p:cNvPr id="3" name="Content Placeholder 2"/>
          <p:cNvSpPr>
            <a:spLocks noGrp="1"/>
          </p:cNvSpPr>
          <p:nvPr>
            <p:ph idx="1"/>
          </p:nvPr>
        </p:nvSpPr>
        <p:spPr/>
        <p:txBody>
          <a:bodyPr>
            <a:normAutofit fontScale="85000" lnSpcReduction="10000"/>
          </a:bodyPr>
          <a:lstStyle/>
          <a:p>
            <a:r>
              <a:rPr lang="en-US" dirty="0"/>
              <a:t>‘‘Once it is said that the appellant dismissed him because he was  deliberately disrupting production and was setting a bad example it is not easy to say without more that this had nothing to do with his being a shop  steward. </a:t>
            </a:r>
            <a:r>
              <a:rPr lang="en-US" b="1" dirty="0"/>
              <a:t>Although the activities in question did not fall within his  responsibilities as a shop steward</a:t>
            </a:r>
            <a:r>
              <a:rPr lang="en-US" dirty="0"/>
              <a:t> his office gave him a status in the work  force and a capacity to lead or influence other employees, a circumstance  of which the appellant could not have been unaware</a:t>
            </a:r>
            <a:r>
              <a:rPr lang="en-US" dirty="0" smtClean="0"/>
              <a:t>.” </a:t>
            </a:r>
            <a:r>
              <a:rPr lang="en-US" i="1" dirty="0"/>
              <a:t>Bowling </a:t>
            </a:r>
            <a:r>
              <a:rPr lang="en-US" i="1" dirty="0" err="1"/>
              <a:t>v</a:t>
            </a:r>
            <a:r>
              <a:rPr lang="en-US" i="1" dirty="0"/>
              <a:t> General Motors Holden Pty Ltd</a:t>
            </a:r>
            <a:r>
              <a:rPr lang="en-US" dirty="0"/>
              <a:t> (1975) 12 ALR 605 at 617-8, per Mason J</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causal link</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The legislative change </a:t>
            </a:r>
            <a:endParaRPr lang="en-AU" b="1" dirty="0" smtClean="0"/>
          </a:p>
          <a:p>
            <a:pPr>
              <a:buNone/>
            </a:pPr>
            <a:r>
              <a:rPr lang="en-US" dirty="0" smtClean="0"/>
              <a:t>The </a:t>
            </a:r>
            <a:r>
              <a:rPr lang="en-US" dirty="0"/>
              <a:t>provisions under the former Act provided that an employer must not take adverse action against an employee “for the reason that” the employee was an officer etc or ““by reason of the circumstance that” the employee was an officer </a:t>
            </a:r>
            <a:r>
              <a:rPr lang="en-US" dirty="0" smtClean="0"/>
              <a:t>etc </a:t>
            </a:r>
            <a:endParaRPr lang="en-AU" dirty="0"/>
          </a:p>
          <a:p>
            <a:r>
              <a:rPr lang="en-US" dirty="0"/>
              <a:t>Section 346 (1) (a) provides that an employer must not take adverse action against an employee “because” the employee was an officer etc</a:t>
            </a:r>
            <a:endParaRPr lang="en-AU" dirty="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reasons given by Dr Harvey</a:t>
            </a:r>
            <a:r>
              <a:rPr lang="en-AU" b="1" dirty="0" smtClean="0"/>
              <a:t/>
            </a:r>
            <a:br>
              <a:rPr lang="en-AU" b="1"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endParaRPr lang="en-AU" dirty="0" smtClean="0"/>
          </a:p>
          <a:p>
            <a:r>
              <a:rPr lang="en-US" dirty="0"/>
              <a:t>Barclay did X (the Court found it was in his capacity as officer);</a:t>
            </a:r>
            <a:r>
              <a:rPr lang="en-US" dirty="0" smtClean="0"/>
              <a:t>  </a:t>
            </a:r>
            <a:endParaRPr lang="en-AU" dirty="0"/>
          </a:p>
          <a:p>
            <a:r>
              <a:rPr lang="en-US" dirty="0"/>
              <a:t>Because Barclay did X I had concerns;</a:t>
            </a:r>
            <a:endParaRPr lang="en-AU" dirty="0" smtClean="0"/>
          </a:p>
          <a:p>
            <a:r>
              <a:rPr lang="en-US" dirty="0"/>
              <a:t>I took action because I had concerns;</a:t>
            </a:r>
            <a:endParaRPr lang="en-AU" dirty="0" smtClean="0"/>
          </a:p>
          <a:p>
            <a:r>
              <a:rPr lang="en-US" dirty="0"/>
              <a:t>I did not do X because he was an officer – </a:t>
            </a:r>
            <a:r>
              <a:rPr lang="en-US" b="1" dirty="0"/>
              <a:t>the only reason </a:t>
            </a:r>
            <a:r>
              <a:rPr lang="en-US" dirty="0"/>
              <a:t>was that I had concerns;</a:t>
            </a:r>
            <a:endParaRPr lang="en-AU" dirty="0" smtClean="0"/>
          </a:p>
          <a:p>
            <a:r>
              <a:rPr lang="en-US" dirty="0"/>
              <a:t>Any other employee who did X would have been treated the same</a:t>
            </a:r>
            <a:endParaRPr lang="en-AU"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meaning of “because”</a:t>
            </a:r>
            <a:r>
              <a:rPr lang="en-AU" b="1" dirty="0"/>
              <a:t/>
            </a:r>
            <a:br>
              <a:rPr lang="en-AU" b="1"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When determining whether an employer has acted “because” an employee is an officer:</a:t>
            </a:r>
            <a:endParaRPr lang="en-AU" dirty="0" smtClean="0"/>
          </a:p>
          <a:p>
            <a:endParaRPr lang="en-AU" dirty="0" smtClean="0"/>
          </a:p>
          <a:p>
            <a:r>
              <a:rPr lang="en-US" dirty="0"/>
              <a:t>“the central question will always be - why was the aggrieved person treated as he or she was? </a:t>
            </a:r>
            <a:endParaRPr lang="en-AU" dirty="0"/>
          </a:p>
          <a:p>
            <a:pPr>
              <a:buNone/>
            </a:pPr>
            <a:r>
              <a:rPr lang="en-US" dirty="0"/>
              <a:t> </a:t>
            </a:r>
            <a:endParaRPr lang="en-AU" dirty="0"/>
          </a:p>
          <a:p>
            <a:r>
              <a:rPr lang="en-US" dirty="0"/>
              <a:t>“Motive, purpose, effect may all bear on that question. But it would be a mistake to treat those words as substitutes for the statutory expression "because of".” [26] quoting from </a:t>
            </a:r>
            <a:r>
              <a:rPr lang="en-US" i="1" dirty="0"/>
              <a:t>Purvis</a:t>
            </a:r>
            <a:endParaRPr lang="en-A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r>
            <a:br>
              <a:rPr lang="en-US" b="1" dirty="0"/>
            </a:br>
            <a:r>
              <a:rPr lang="en-US" b="1" dirty="0"/>
              <a:t>The role of subjective belief</a:t>
            </a:r>
            <a:endParaRPr lang="en-AU" b="1" dirty="0"/>
          </a:p>
        </p:txBody>
      </p:sp>
      <p:sp>
        <p:nvSpPr>
          <p:cNvPr id="3" name="Content Placeholder 2"/>
          <p:cNvSpPr>
            <a:spLocks noGrp="1"/>
          </p:cNvSpPr>
          <p:nvPr>
            <p:ph idx="1"/>
          </p:nvPr>
        </p:nvSpPr>
        <p:spPr/>
        <p:txBody>
          <a:bodyPr/>
          <a:lstStyle/>
          <a:p>
            <a:r>
              <a:rPr lang="en-US" dirty="0"/>
              <a:t>The question of why the officer was subject to adverse action “involves </a:t>
            </a:r>
            <a:r>
              <a:rPr lang="en-US" dirty="0" err="1"/>
              <a:t>characterisation</a:t>
            </a:r>
            <a:r>
              <a:rPr lang="en-US" dirty="0"/>
              <a:t> of the reason or reasons of the person who took the adverse action.” [28]</a:t>
            </a:r>
          </a:p>
          <a:p>
            <a:r>
              <a:rPr lang="en-US" dirty="0"/>
              <a:t>“The state of mind or subjective intention of that person will be centrally relevant, but it is not decisive.” [28]  </a:t>
            </a:r>
            <a:endParaRPr lang="en-AU" dirty="0"/>
          </a:p>
          <a:p>
            <a:endParaRPr lang="en-A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Subjective belief</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“The real reason for a person’s conduct is not necessarily the reason that the person asserts, even where the person genuinely believes he or she was motivated by that reason. The search is for what actuated the conduct of the person, not for what the person thinks he or she was actuated by. In that regard, the real reason may be conscious or unconscious, and where unconscious or not appreciated or understood, adverse action will not be excused simply because its perpetrator held a benevolent intent. It is not open to the decision-maker to choose to ignore the objective connection between the decision he or she is making and the attribute or activity in question.” [28] </a:t>
            </a:r>
            <a:endParaRPr lang="en-AU" dirty="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r>
            <a:br>
              <a:rPr lang="en-US" b="1" dirty="0"/>
            </a:br>
            <a:r>
              <a:rPr lang="en-US" b="1" dirty="0"/>
              <a:t>Treating all employees the same</a:t>
            </a:r>
            <a:endParaRPr lang="en-AU" b="1" dirty="0"/>
          </a:p>
        </p:txBody>
      </p:sp>
      <p:sp>
        <p:nvSpPr>
          <p:cNvPr id="3" name="Content Placeholder 2"/>
          <p:cNvSpPr>
            <a:spLocks noGrp="1"/>
          </p:cNvSpPr>
          <p:nvPr>
            <p:ph idx="1"/>
          </p:nvPr>
        </p:nvSpPr>
        <p:spPr/>
        <p:txBody>
          <a:bodyPr>
            <a:normAutofit fontScale="85000" lnSpcReduction="10000"/>
          </a:bodyPr>
          <a:lstStyle/>
          <a:p>
            <a:r>
              <a:rPr lang="en-US" dirty="0" smtClean="0"/>
              <a:t>The </a:t>
            </a:r>
            <a:r>
              <a:rPr lang="en-US" dirty="0"/>
              <a:t>provisions do not call for a comparison between the treatment of delegates and non-delegates</a:t>
            </a:r>
            <a:endParaRPr lang="en-AU" dirty="0" smtClean="0"/>
          </a:p>
          <a:p>
            <a:pPr>
              <a:buNone/>
            </a:pPr>
            <a:endParaRPr lang="en-AU" dirty="0" smtClean="0"/>
          </a:p>
          <a:p>
            <a:r>
              <a:rPr lang="en-US" dirty="0"/>
              <a:t>“The provisions focus on the protection of the person who has a particular attribute, or engages in particular activity, without regard to how others might be treated if they did not have the benefit of the protection afforded by the provisions. It is not to the point to say that any other employee who acted in the same way would have been subject to the same discipline.” [35] </a:t>
            </a:r>
            <a:endParaRPr lang="en-A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reasons given by Dr Harvey as revised</a:t>
            </a:r>
            <a:endParaRPr lang="en-AU" b="1" dirty="0"/>
          </a:p>
        </p:txBody>
      </p:sp>
      <p:sp>
        <p:nvSpPr>
          <p:cNvPr id="3" name="Content Placeholder 2"/>
          <p:cNvSpPr>
            <a:spLocks noGrp="1"/>
          </p:cNvSpPr>
          <p:nvPr>
            <p:ph idx="1"/>
          </p:nvPr>
        </p:nvSpPr>
        <p:spPr/>
        <p:txBody>
          <a:bodyPr/>
          <a:lstStyle/>
          <a:p>
            <a:r>
              <a:rPr lang="en-US" dirty="0"/>
              <a:t>Barclay did X in his capacity as officer </a:t>
            </a:r>
            <a:endParaRPr lang="en-AU" dirty="0" smtClean="0"/>
          </a:p>
          <a:p>
            <a:pPr>
              <a:buNone/>
            </a:pPr>
            <a:endParaRPr lang="en-AU" dirty="0" smtClean="0"/>
          </a:p>
          <a:p>
            <a:r>
              <a:rPr lang="en-US" dirty="0"/>
              <a:t>Because Barclay did X I had concerns and I took action because I had </a:t>
            </a:r>
            <a:r>
              <a:rPr lang="en-US" dirty="0" smtClean="0"/>
              <a:t>concerns</a:t>
            </a:r>
            <a:endParaRPr lang="en-AU" dirty="0" smtClean="0"/>
          </a:p>
          <a:p>
            <a:pPr>
              <a:buNone/>
            </a:pPr>
            <a:r>
              <a:rPr lang="en-US" dirty="0" smtClean="0"/>
              <a:t> </a:t>
            </a:r>
            <a:endParaRPr lang="en-AU" dirty="0"/>
          </a:p>
          <a:p>
            <a:r>
              <a:rPr lang="en-US" dirty="0"/>
              <a:t>The employer thereby breaches section 346</a:t>
            </a:r>
            <a:endParaRPr lang="en-A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real reason may be</a:t>
            </a:r>
            <a:r>
              <a:rPr lang="en-US" dirty="0" smtClean="0"/>
              <a:t> not </a:t>
            </a:r>
            <a:r>
              <a:rPr lang="en-US" dirty="0"/>
              <a:t>appreciated or </a:t>
            </a:r>
            <a:r>
              <a:rPr lang="en-US" dirty="0" smtClean="0"/>
              <a:t>understood” [28] </a:t>
            </a:r>
            <a:endParaRPr lang="en-US" dirty="0"/>
          </a:p>
        </p:txBody>
      </p:sp>
      <p:sp>
        <p:nvSpPr>
          <p:cNvPr id="3" name="Content Placeholder 2"/>
          <p:cNvSpPr>
            <a:spLocks noGrp="1"/>
          </p:cNvSpPr>
          <p:nvPr>
            <p:ph idx="1"/>
          </p:nvPr>
        </p:nvSpPr>
        <p:spPr/>
        <p:txBody>
          <a:bodyPr/>
          <a:lstStyle/>
          <a:p>
            <a:r>
              <a:rPr lang="en-US" dirty="0"/>
              <a:t>“If adverse action is taken by an employer in response to conduct of a union, it is impossible for that employer to dissociate or divorce from that conduct its reason for the taking of the adverse action simply by </a:t>
            </a:r>
            <a:r>
              <a:rPr lang="en-US" dirty="0" err="1"/>
              <a:t>characterising</a:t>
            </a:r>
            <a:r>
              <a:rPr lang="en-US" dirty="0"/>
              <a:t> the activity of the union as the activity of its employee.” [74] </a:t>
            </a:r>
            <a:endParaRPr lang="en-AU"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4" name="Picture 3"/>
          <p:cNvPicPr>
            <a:picLocks noChangeAspect="1"/>
          </p:cNvPicPr>
          <p:nvPr/>
        </p:nvPicPr>
        <p:blipFill>
          <a:blip r:embed="rId2"/>
          <a:stretch>
            <a:fillRect/>
          </a:stretch>
        </p:blipFill>
        <p:spPr>
          <a:xfrm>
            <a:off x="914400" y="730250"/>
            <a:ext cx="7696200" cy="53975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smtClean="0"/>
              <a:t>CONCLUSION 1</a:t>
            </a:r>
            <a:endParaRPr lang="en-AU" dirty="0"/>
          </a:p>
        </p:txBody>
      </p:sp>
      <p:sp>
        <p:nvSpPr>
          <p:cNvPr id="3" name="Content Placeholder 2"/>
          <p:cNvSpPr>
            <a:spLocks noGrp="1"/>
          </p:cNvSpPr>
          <p:nvPr>
            <p:ph idx="1"/>
          </p:nvPr>
        </p:nvSpPr>
        <p:spPr/>
        <p:txBody>
          <a:bodyPr>
            <a:normAutofit fontScale="92500"/>
          </a:bodyPr>
          <a:lstStyle/>
          <a:p>
            <a:r>
              <a:rPr lang="en-US" dirty="0"/>
              <a:t>There is a new test for determining whether the employer engaged in adverse action because of an attribute or activity in section 346 and 347</a:t>
            </a:r>
            <a:endParaRPr lang="en-AU" dirty="0" smtClean="0"/>
          </a:p>
          <a:p>
            <a:pPr>
              <a:buNone/>
            </a:pPr>
            <a:endParaRPr lang="en-AU" dirty="0" smtClean="0"/>
          </a:p>
          <a:p>
            <a:r>
              <a:rPr lang="en-US" dirty="0"/>
              <a:t>The test is simply - why was the employee treated as he or she was?</a:t>
            </a:r>
          </a:p>
          <a:p>
            <a:r>
              <a:rPr lang="en-US" dirty="0"/>
              <a:t>The real reason</a:t>
            </a:r>
            <a:r>
              <a:rPr lang="en-US" dirty="0" smtClean="0"/>
              <a:t> for the adverse action may </a:t>
            </a:r>
            <a:r>
              <a:rPr lang="en-US" dirty="0"/>
              <a:t>be unconscious, not appreciated or understood by the decision maker</a:t>
            </a:r>
            <a:endParaRPr lang="en-AU" dirty="0"/>
          </a:p>
          <a:p>
            <a:endParaRPr lang="en-AU"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Conclusion 2 </a:t>
            </a:r>
            <a:r>
              <a:rPr lang="en-AU" dirty="0" smtClean="0"/>
              <a:t/>
            </a:r>
            <a:br>
              <a:rPr lang="en-AU" dirty="0" smtClean="0"/>
            </a:br>
            <a:endParaRPr lang="en-US" dirty="0"/>
          </a:p>
        </p:txBody>
      </p:sp>
      <p:sp>
        <p:nvSpPr>
          <p:cNvPr id="3" name="Content Placeholder 2"/>
          <p:cNvSpPr>
            <a:spLocks noGrp="1"/>
          </p:cNvSpPr>
          <p:nvPr>
            <p:ph idx="1"/>
          </p:nvPr>
        </p:nvSpPr>
        <p:spPr/>
        <p:txBody>
          <a:bodyPr/>
          <a:lstStyle/>
          <a:p>
            <a:r>
              <a:rPr lang="en-US" dirty="0" smtClean="0"/>
              <a:t>The </a:t>
            </a:r>
            <a:r>
              <a:rPr lang="en-US" dirty="0"/>
              <a:t>protection in section 346 (a) extends to acts done by the employee in the capacity of an officer</a:t>
            </a:r>
            <a:endParaRPr lang="en-AU" dirty="0" smtClean="0"/>
          </a:p>
          <a:p>
            <a:pPr>
              <a:buNone/>
            </a:pPr>
            <a:endParaRPr lang="en-AU" dirty="0" smtClean="0"/>
          </a:p>
          <a:p>
            <a:r>
              <a:rPr lang="en-US" dirty="0"/>
              <a:t>Section 346 (a) is breached where the adverse action is taken because of an act done in that capacity</a:t>
            </a:r>
            <a:endParaRPr lang="en-AU"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Facts</a:t>
            </a:r>
            <a:endParaRPr lang="en-US" dirty="0"/>
          </a:p>
        </p:txBody>
      </p:sp>
      <p:sp>
        <p:nvSpPr>
          <p:cNvPr id="3" name="Content Placeholder 2"/>
          <p:cNvSpPr>
            <a:spLocks noGrp="1"/>
          </p:cNvSpPr>
          <p:nvPr>
            <p:ph idx="1"/>
          </p:nvPr>
        </p:nvSpPr>
        <p:spPr/>
        <p:txBody>
          <a:bodyPr/>
          <a:lstStyle/>
          <a:p>
            <a:r>
              <a:rPr lang="en-US" dirty="0" smtClean="0"/>
              <a:t>Mr Barclay </a:t>
            </a:r>
            <a:r>
              <a:rPr lang="en-US" dirty="0"/>
              <a:t>was</a:t>
            </a:r>
            <a:r>
              <a:rPr lang="en-US" dirty="0" smtClean="0"/>
              <a:t> the </a:t>
            </a:r>
            <a:r>
              <a:rPr lang="en-US" dirty="0"/>
              <a:t>President of the AEU Sub-Branch at </a:t>
            </a:r>
            <a:r>
              <a:rPr lang="en-US" dirty="0" smtClean="0"/>
              <a:t>BRIT</a:t>
            </a:r>
          </a:p>
          <a:p>
            <a:r>
              <a:rPr lang="en-US" dirty="0" smtClean="0"/>
              <a:t>An audit was being conduct</a:t>
            </a:r>
          </a:p>
          <a:p>
            <a:r>
              <a:rPr lang="en-US" dirty="0" smtClean="0"/>
              <a:t>Complaints were received by Mr Barclay</a:t>
            </a:r>
            <a:endParaRPr lang="en-AU"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email</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a:t>
            </a:r>
            <a:r>
              <a:rPr lang="en-US" dirty="0"/>
              <a:t>It has been reported by several members that they have witnessed or been asked to be part of producing false and fraudulent documents for the audit</a:t>
            </a:r>
            <a:r>
              <a:rPr lang="en-US" dirty="0" smtClean="0"/>
              <a:t>.</a:t>
            </a:r>
            <a:endParaRPr lang="en-AU" dirty="0" smtClean="0"/>
          </a:p>
          <a:p>
            <a:r>
              <a:rPr lang="en-US" dirty="0"/>
              <a:t>It is stating the obvious but, </a:t>
            </a:r>
            <a:r>
              <a:rPr lang="en-US" b="1" dirty="0"/>
              <a:t>DO NOT AGREE TO BE PART OF ANY ATTEMPT TO CREATE FALSE/FRADULENT DOCUMENTATION OR PARTICIPATE IN THESE TYPES OF ACTIVITIES</a:t>
            </a:r>
            <a:r>
              <a:rPr lang="en-US" dirty="0"/>
              <a:t>. If you have felt pressuredto participate in this kind of activity please (as have several members to date) contactthe AEU and seek their support and advice.</a:t>
            </a:r>
            <a:r>
              <a:rPr lang="en-US" dirty="0" smtClean="0"/>
              <a:t>” [42] </a:t>
            </a:r>
            <a:endParaRPr lang="en-AU"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letter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purpose of this letter is to ask that you show cause why you should not be subject to disciplinary action for serious misconduct in your role as Team Leader – Teaching Excellence.  It appears to me that such disciplinary action may be warranted because of:</a:t>
            </a:r>
            <a:endParaRPr lang="en-AU" dirty="0" smtClean="0"/>
          </a:p>
          <a:p>
            <a:pPr>
              <a:buNone/>
            </a:pPr>
            <a:endParaRPr lang="en-AU" dirty="0" smtClean="0"/>
          </a:p>
          <a:p>
            <a:r>
              <a:rPr lang="en-US" dirty="0" smtClean="0"/>
              <a:t>• the manner in which you have raised the allegation, via a broadly distributed email;</a:t>
            </a:r>
            <a:endParaRPr lang="en-AU" dirty="0" smtClean="0"/>
          </a:p>
          <a:p>
            <a:r>
              <a:rPr lang="en-US" dirty="0" smtClean="0"/>
              <a:t>• your actions in not reporting the instances of alleged improper conduct directly to your manager or me to enable us to take appropriate action; and</a:t>
            </a:r>
            <a:endParaRPr lang="en-AU" dirty="0" smtClean="0"/>
          </a:p>
          <a:p>
            <a:r>
              <a:rPr lang="en-US" dirty="0" smtClean="0"/>
              <a:t>• your refusal or failure to provide particulars of the allegations when asked to do so by your manager.</a:t>
            </a:r>
            <a:endParaRPr lang="en-AU" dirty="0" smtClean="0"/>
          </a:p>
          <a:p>
            <a:endParaRPr lang="en-US" dirty="0" smtClean="0"/>
          </a:p>
          <a:p>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adverse action</a:t>
            </a:r>
            <a:endParaRPr lang="en-US" dirty="0"/>
          </a:p>
        </p:txBody>
      </p:sp>
      <p:sp>
        <p:nvSpPr>
          <p:cNvPr id="3" name="Content Placeholder 2"/>
          <p:cNvSpPr>
            <a:spLocks noGrp="1"/>
          </p:cNvSpPr>
          <p:nvPr>
            <p:ph idx="1"/>
          </p:nvPr>
        </p:nvSpPr>
        <p:spPr/>
        <p:txBody>
          <a:bodyPr>
            <a:normAutofit/>
          </a:bodyPr>
          <a:lstStyle/>
          <a:p>
            <a:r>
              <a:rPr lang="en-US" baseline="0" dirty="0" smtClean="0"/>
              <a:t>suspending Mr Barclay from employment;</a:t>
            </a:r>
          </a:p>
          <a:p>
            <a:r>
              <a:rPr lang="en-US" baseline="0" dirty="0" smtClean="0"/>
              <a:t> directing Mr Barclay not to attend anyof the BRIT campuses </a:t>
            </a:r>
          </a:p>
          <a:p>
            <a:r>
              <a:rPr lang="en-US" baseline="0" dirty="0" smtClean="0"/>
              <a:t>suspending his electronic access account; </a:t>
            </a:r>
          </a:p>
          <a:p>
            <a:r>
              <a:rPr lang="en-US" baseline="0" dirty="0" smtClean="0"/>
              <a:t>requiring Mr Barclay toshow cause why he should not be the subject of disciplinary action for serious misconduct:</a:t>
            </a:r>
            <a:r>
              <a:rPr lang="en-US" dirty="0" smtClean="0"/>
              <a:t> [57] </a:t>
            </a:r>
            <a:endParaRPr lang="en-US" baseline="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Chronology</a:t>
            </a:r>
            <a:endParaRPr lang="en-US" dirty="0"/>
          </a:p>
        </p:txBody>
      </p:sp>
      <p:sp>
        <p:nvSpPr>
          <p:cNvPr id="3" name="Content Placeholder 2"/>
          <p:cNvSpPr>
            <a:spLocks noGrp="1"/>
          </p:cNvSpPr>
          <p:nvPr>
            <p:ph idx="1"/>
          </p:nvPr>
        </p:nvSpPr>
        <p:spPr/>
        <p:txBody>
          <a:bodyPr>
            <a:normAutofit/>
          </a:bodyPr>
          <a:lstStyle/>
          <a:p>
            <a:pPr>
              <a:buNone/>
            </a:pPr>
            <a:r>
              <a:rPr lang="en-US" dirty="0" smtClean="0"/>
              <a:t>2 Feb – adverse action taken</a:t>
            </a:r>
          </a:p>
          <a:p>
            <a:pPr>
              <a:buNone/>
            </a:pPr>
            <a:r>
              <a:rPr lang="en-US" dirty="0" smtClean="0"/>
              <a:t>10 Feb – Proceedings commenced</a:t>
            </a:r>
            <a:endParaRPr lang="en-AU" dirty="0" smtClean="0"/>
          </a:p>
          <a:p>
            <a:pPr>
              <a:buNone/>
            </a:pPr>
            <a:r>
              <a:rPr lang="en-US" dirty="0" smtClean="0"/>
              <a:t>12 Feb – interlocutory injunction hearing</a:t>
            </a:r>
            <a:endParaRPr lang="en-AU" dirty="0" smtClean="0"/>
          </a:p>
          <a:p>
            <a:pPr>
              <a:buNone/>
            </a:pPr>
            <a:r>
              <a:rPr lang="en-US" dirty="0" smtClean="0"/>
              <a:t>24 - 26 Feb and 4 March – hearing </a:t>
            </a:r>
          </a:p>
          <a:p>
            <a:pPr>
              <a:buNone/>
            </a:pPr>
            <a:r>
              <a:rPr lang="en-US" dirty="0" smtClean="0"/>
              <a:t>25 March - Judgment.</a:t>
            </a:r>
            <a:endParaRPr lang="en-AU"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Causes of action: because the person is an officer</a:t>
            </a:r>
            <a:endParaRPr lang="en-US" dirty="0"/>
          </a:p>
        </p:txBody>
      </p:sp>
      <p:sp>
        <p:nvSpPr>
          <p:cNvPr id="3" name="Content Placeholder 2"/>
          <p:cNvSpPr>
            <a:spLocks noGrp="1"/>
          </p:cNvSpPr>
          <p:nvPr>
            <p:ph idx="1"/>
          </p:nvPr>
        </p:nvSpPr>
        <p:spPr/>
        <p:txBody>
          <a:bodyPr>
            <a:normAutofit/>
          </a:bodyPr>
          <a:lstStyle/>
          <a:p>
            <a:r>
              <a:rPr lang="en-US" dirty="0"/>
              <a:t>Section 346 (1) (a) at [10]: A person must not take adverse action against another person because the other person is an officer or member of an industrial </a:t>
            </a:r>
            <a:r>
              <a:rPr lang="en-US" dirty="0" smtClean="0"/>
              <a:t>association.</a:t>
            </a:r>
          </a:p>
          <a:p>
            <a:r>
              <a:rPr lang="en-US" dirty="0" smtClean="0"/>
              <a:t>officer </a:t>
            </a:r>
            <a:r>
              <a:rPr lang="en-US" dirty="0"/>
              <a:t>of an industrial </a:t>
            </a:r>
            <a:r>
              <a:rPr lang="en-US" dirty="0" smtClean="0"/>
              <a:t>association </a:t>
            </a:r>
            <a:r>
              <a:rPr lang="en-US" dirty="0"/>
              <a:t>means:</a:t>
            </a:r>
            <a:endParaRPr lang="en-AU" dirty="0"/>
          </a:p>
          <a:p>
            <a:r>
              <a:rPr lang="en-US" dirty="0"/>
              <a:t>(a) an official of the association; or</a:t>
            </a:r>
            <a:endParaRPr lang="en-AU" dirty="0"/>
          </a:p>
          <a:p>
            <a:r>
              <a:rPr lang="en-US" dirty="0"/>
              <a:t>(</a:t>
            </a:r>
            <a:r>
              <a:rPr lang="en-US" dirty="0" err="1"/>
              <a:t>b</a:t>
            </a:r>
            <a:r>
              <a:rPr lang="en-US" dirty="0"/>
              <a:t>) a delegate or other representative of the association.</a:t>
            </a:r>
            <a:endParaRPr lang="en-AU" dirty="0"/>
          </a:p>
          <a:p>
            <a:endParaRPr lang="en-AU"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519</TotalTime>
  <Words>1864</Words>
  <Application>Microsoft Macintosh PowerPoint</Application>
  <PresentationFormat>On-screen Show (4:3)</PresentationFormat>
  <Paragraphs>130</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Barclay v The Board of Bendigo Regional Institute of Technical and Further Education [2011] FCAFC 14 </vt:lpstr>
      <vt:lpstr>Outline of seminar</vt:lpstr>
      <vt:lpstr>Slide 3</vt:lpstr>
      <vt:lpstr>Facts</vt:lpstr>
      <vt:lpstr>The email</vt:lpstr>
      <vt:lpstr>The letter </vt:lpstr>
      <vt:lpstr>The adverse action</vt:lpstr>
      <vt:lpstr>Chronology</vt:lpstr>
      <vt:lpstr>Causes of action: because the person is an officer</vt:lpstr>
      <vt:lpstr>Causes of action: industrial activity</vt:lpstr>
      <vt:lpstr>The “status” v “activities” debate  </vt:lpstr>
      <vt:lpstr>Status v activities: the broader view</vt:lpstr>
      <vt:lpstr>Resolving the conflict</vt:lpstr>
      <vt:lpstr>Incidents of membership and being an officer </vt:lpstr>
      <vt:lpstr>The cause of the adverse action</vt:lpstr>
      <vt:lpstr>In his capacity as an officer</vt:lpstr>
      <vt:lpstr>Acts of the officer as acts of the union </vt:lpstr>
      <vt:lpstr>Application</vt:lpstr>
      <vt:lpstr>Authority </vt:lpstr>
      <vt:lpstr>Section 793</vt:lpstr>
      <vt:lpstr> Acts not done in the capacity as officer</vt:lpstr>
      <vt:lpstr>The causal link</vt:lpstr>
      <vt:lpstr>The reasons given by Dr Harvey </vt:lpstr>
      <vt:lpstr>The meaning of “because” </vt:lpstr>
      <vt:lpstr> The role of subjective belief</vt:lpstr>
      <vt:lpstr>Subjective belief</vt:lpstr>
      <vt:lpstr> Treating all employees the same</vt:lpstr>
      <vt:lpstr>The reasons given by Dr Harvey as revised</vt:lpstr>
      <vt:lpstr>“the real reason may be not appreciated or understood” [28] </vt:lpstr>
      <vt:lpstr> CONCLUSION 1</vt:lpstr>
      <vt:lpstr>Conclusion 2  </vt:lpstr>
    </vt:vector>
  </TitlesOfParts>
  <Company>Mark Irving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Barclay v The Board of Bendigo Regional Institute of Technical and Further Education [2011] FCAFC 14</dc:title>
  <dc:creator>Mark Irving</dc:creator>
  <cp:lastModifiedBy>Jane Ponton</cp:lastModifiedBy>
  <cp:revision>15</cp:revision>
  <cp:lastPrinted>2011-03-02T06:25:56Z</cp:lastPrinted>
  <dcterms:created xsi:type="dcterms:W3CDTF">2011-03-02T06:30:54Z</dcterms:created>
  <dcterms:modified xsi:type="dcterms:W3CDTF">2011-03-03T03:29:17Z</dcterms:modified>
</cp:coreProperties>
</file>