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87" r:id="rId4"/>
    <p:sldId id="285" r:id="rId5"/>
    <p:sldId id="262" r:id="rId6"/>
    <p:sldId id="264" r:id="rId7"/>
    <p:sldId id="265" r:id="rId8"/>
    <p:sldId id="271" r:id="rId9"/>
    <p:sldId id="272" r:id="rId10"/>
    <p:sldId id="304" r:id="rId11"/>
    <p:sldId id="305" r:id="rId12"/>
    <p:sldId id="290" r:id="rId13"/>
    <p:sldId id="291" r:id="rId14"/>
    <p:sldId id="292" r:id="rId15"/>
    <p:sldId id="293" r:id="rId16"/>
    <p:sldId id="296" r:id="rId17"/>
    <p:sldId id="282" r:id="rId18"/>
    <p:sldId id="301" r:id="rId19"/>
    <p:sldId id="302" r:id="rId20"/>
    <p:sldId id="297" r:id="rId21"/>
    <p:sldId id="303" r:id="rId22"/>
    <p:sldId id="298" r:id="rId23"/>
    <p:sldId id="299" r:id="rId24"/>
    <p:sldId id="269" r:id="rId25"/>
    <p:sldId id="27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51" d="100"/>
          <a:sy n="151" d="100"/>
        </p:scale>
        <p:origin x="-168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026747-3FF4-5A47-BD19-5C40A181A6C4}" type="datetimeFigureOut">
              <a:rPr lang="en-US" smtClean="0"/>
              <a:t>1/11/12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C58443-C689-184E-BED2-BF02F108B16D}" type="slidenum">
              <a:rPr lang="en-US" smtClean="0"/>
              <a:t>‹#›</a:t>
            </a:fld>
            <a:endParaRPr lang="en-US"/>
          </a:p>
        </p:txBody>
      </p:sp>
    </p:spTree>
    <p:extLst>
      <p:ext uri="{BB962C8B-B14F-4D97-AF65-F5344CB8AC3E}">
        <p14:creationId xmlns:p14="http://schemas.microsoft.com/office/powerpoint/2010/main" val="9554673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decision maker’s reason</a:t>
            </a:r>
          </a:p>
          <a:p>
            <a:r>
              <a:rPr lang="en-US" dirty="0" smtClean="0"/>
              <a:t>The question is why the</a:t>
            </a:r>
            <a:r>
              <a:rPr lang="en-US" baseline="0" dirty="0" smtClean="0"/>
              <a:t> employer took adverse action - </a:t>
            </a:r>
            <a:endParaRPr lang="en-US" dirty="0"/>
          </a:p>
        </p:txBody>
      </p:sp>
      <p:sp>
        <p:nvSpPr>
          <p:cNvPr id="4" name="Slide Number Placeholder 3"/>
          <p:cNvSpPr>
            <a:spLocks noGrp="1"/>
          </p:cNvSpPr>
          <p:nvPr>
            <p:ph type="sldNum" sz="quarter" idx="10"/>
          </p:nvPr>
        </p:nvSpPr>
        <p:spPr/>
        <p:txBody>
          <a:bodyPr/>
          <a:lstStyle/>
          <a:p>
            <a:fld id="{70C58443-C689-184E-BED2-BF02F108B16D}" type="slidenum">
              <a:rPr lang="en-US" smtClean="0"/>
              <a:t>16</a:t>
            </a:fld>
            <a:endParaRPr lang="en-US"/>
          </a:p>
        </p:txBody>
      </p:sp>
    </p:spTree>
    <p:extLst>
      <p:ext uri="{BB962C8B-B14F-4D97-AF65-F5344CB8AC3E}">
        <p14:creationId xmlns:p14="http://schemas.microsoft.com/office/powerpoint/2010/main" val="1818323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wireframeOverlay-Home.png"/>
          <p:cNvPicPr>
            <a:picLocks noChangeAspect="1"/>
          </p:cNvPicPr>
          <p:nvPr/>
        </p:nvPicPr>
        <p:blipFill>
          <a:blip r:embed="rId2"/>
          <a:srcRect t="-93973"/>
          <a:stretch>
            <a:fillRect/>
          </a:stretch>
        </p:blipFill>
        <p:spPr>
          <a:xfrm>
            <a:off x="179294" y="1183341"/>
            <a:ext cx="8787384" cy="5276725"/>
          </a:xfrm>
          <a:prstGeom prst="rect">
            <a:avLst/>
          </a:prstGeom>
          <a:gradFill>
            <a:gsLst>
              <a:gs pos="0">
                <a:schemeClr val="tx2"/>
              </a:gs>
              <a:gs pos="100000">
                <a:schemeClr val="bg2"/>
              </a:gs>
            </a:gsLst>
            <a:lin ang="5400000" scaled="0"/>
          </a:gradFill>
        </p:spPr>
      </p:pic>
      <p:sp>
        <p:nvSpPr>
          <p:cNvPr id="2" name="Title 1"/>
          <p:cNvSpPr>
            <a:spLocks noGrp="1"/>
          </p:cNvSpPr>
          <p:nvPr>
            <p:ph type="ctrTitle"/>
          </p:nvPr>
        </p:nvSpPr>
        <p:spPr>
          <a:xfrm>
            <a:off x="417513" y="2168338"/>
            <a:ext cx="8307387" cy="1619250"/>
          </a:xfrm>
        </p:spPr>
        <p:txBody>
          <a:bodyPr/>
          <a:lstStyle>
            <a:lvl1pPr algn="ctr">
              <a:defRPr sz="4800"/>
            </a:lvl1pPr>
          </a:lstStyle>
          <a:p>
            <a:r>
              <a:rPr lang="en-AU" smtClean="0"/>
              <a:t>Click to edit Master title style</a:t>
            </a:r>
            <a:endParaRPr/>
          </a:p>
        </p:txBody>
      </p:sp>
      <p:sp>
        <p:nvSpPr>
          <p:cNvPr id="3" name="Subtitle 2"/>
          <p:cNvSpPr>
            <a:spLocks noGrp="1"/>
          </p:cNvSpPr>
          <p:nvPr>
            <p:ph type="subTitle" idx="1"/>
          </p:nvPr>
        </p:nvSpPr>
        <p:spPr>
          <a:xfrm>
            <a:off x="417513" y="3810000"/>
            <a:ext cx="8307387" cy="753036"/>
          </a:xfrm>
        </p:spPr>
        <p:txBody>
          <a:bodyPr>
            <a:normAutofit/>
          </a:bodyPr>
          <a:lstStyle>
            <a:lvl1pPr marL="0" indent="0" algn="ctr">
              <a:spcBef>
                <a:spcPts val="3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1/11/12</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DirectionalButtons-RightOnly.png"/>
          <p:cNvPicPr>
            <a:picLocks noChangeAspect="1"/>
          </p:cNvPicPr>
          <p:nvPr/>
        </p:nvPicPr>
        <p:blipFill>
          <a:blip r:embed="rId3"/>
          <a:stretch>
            <a:fillRect/>
          </a:stretch>
        </p:blipFill>
        <p:spPr>
          <a:xfrm>
            <a:off x="7822266" y="533400"/>
            <a:ext cx="752475" cy="352425"/>
          </a:xfrm>
          <a:prstGeom prst="rect">
            <a:avLst/>
          </a:prstGeom>
        </p:spPr>
      </p:pic>
      <p:sp>
        <p:nvSpPr>
          <p:cNvPr id="9"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416859" y="1466850"/>
            <a:ext cx="8308039" cy="1128432"/>
          </a:xfrm>
        </p:spPr>
        <p:txBody>
          <a:bodyPr vert="horz" lIns="91440" tIns="45720" rIns="91440" bIns="45720" rtlCol="0" anchor="b" anchorCtr="0">
            <a:no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r>
              <a:rPr lang="en-AU" smtClean="0"/>
              <a:t>Click to edit Master title style</a:t>
            </a:r>
            <a:endParaRPr/>
          </a:p>
        </p:txBody>
      </p:sp>
      <p:sp>
        <p:nvSpPr>
          <p:cNvPr id="3" name="Picture Placeholder 2"/>
          <p:cNvSpPr>
            <a:spLocks noGrp="1"/>
          </p:cNvSpPr>
          <p:nvPr>
            <p:ph type="pic" idx="1"/>
          </p:nvPr>
        </p:nvSpPr>
        <p:spPr>
          <a:xfrm>
            <a:off x="4007224" y="2623296"/>
            <a:ext cx="4717676" cy="38312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a:p>
        </p:txBody>
      </p:sp>
      <p:sp>
        <p:nvSpPr>
          <p:cNvPr id="4" name="Text Placeholder 3"/>
          <p:cNvSpPr>
            <a:spLocks noGrp="1"/>
          </p:cNvSpPr>
          <p:nvPr>
            <p:ph type="body" sz="half" idx="2"/>
          </p:nvPr>
        </p:nvSpPr>
        <p:spPr>
          <a:xfrm>
            <a:off x="430213" y="2770187"/>
            <a:ext cx="3429093" cy="3576825"/>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1/11/12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182880"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4313891" cy="1162050"/>
          </a:xfrm>
        </p:spPr>
        <p:txBody>
          <a:bodyPr anchor="b"/>
          <a:lstStyle>
            <a:lvl1pPr algn="l">
              <a:defRPr sz="2800" b="0">
                <a:solidFill>
                  <a:schemeClr val="bg1"/>
                </a:solidFill>
              </a:defRPr>
            </a:lvl1pPr>
          </a:lstStyle>
          <a:p>
            <a:r>
              <a:rPr lang="en-AU" smtClean="0"/>
              <a:t>Click to edit Master title style</a:t>
            </a:r>
            <a:endParaRPr dirty="0"/>
          </a:p>
        </p:txBody>
      </p:sp>
      <p:sp>
        <p:nvSpPr>
          <p:cNvPr id="4" name="Text Placeholder 3"/>
          <p:cNvSpPr>
            <a:spLocks noGrp="1"/>
          </p:cNvSpPr>
          <p:nvPr>
            <p:ph type="body" sz="half" idx="2"/>
          </p:nvPr>
        </p:nvSpPr>
        <p:spPr>
          <a:xfrm>
            <a:off x="416859"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1/11/12</a:t>
            </a:fld>
            <a:endParaRPr lang="en-US"/>
          </a:p>
        </p:txBody>
      </p:sp>
      <p:sp>
        <p:nvSpPr>
          <p:cNvPr id="6" name="Footer Placeholder 5"/>
          <p:cNvSpPr>
            <a:spLocks noGrp="1"/>
          </p:cNvSpPr>
          <p:nvPr>
            <p:ph type="ftr" sz="quarter" idx="11"/>
          </p:nvPr>
        </p:nvSpPr>
        <p:spPr/>
        <p:txBody>
          <a:bodyPr/>
          <a:lstStyle/>
          <a:p>
            <a:endParaRPr lang="en-US"/>
          </a:p>
        </p:txBody>
      </p:sp>
      <p:sp>
        <p:nvSpPr>
          <p:cNvPr id="11" name="Picture Placeholder 10"/>
          <p:cNvSpPr>
            <a:spLocks noGrp="1"/>
          </p:cNvSpPr>
          <p:nvPr>
            <p:ph type="pic" sz="quarter" idx="13"/>
          </p:nvPr>
        </p:nvSpPr>
        <p:spPr>
          <a:xfrm>
            <a:off x="5298140" y="1169894"/>
            <a:ext cx="3671047" cy="5276088"/>
          </a:xfrm>
        </p:spPr>
        <p:txBody>
          <a:bodyPr/>
          <a:lstStyle>
            <a:lvl1pPr>
              <a:buNone/>
              <a:defRPr/>
            </a:lvl1pPr>
          </a:lstStyle>
          <a:p>
            <a:r>
              <a:rPr lang="en-AU"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82880" y="1169894"/>
            <a:ext cx="8787384" cy="2106706"/>
          </a:xfrm>
        </p:spPr>
        <p:txBody>
          <a:bodyPr/>
          <a:lstStyle>
            <a:lvl1pPr>
              <a:buNone/>
              <a:defRPr/>
            </a:lvl1pPr>
          </a:lstStyle>
          <a:p>
            <a:r>
              <a:rPr lang="en-AU" smtClean="0"/>
              <a:t>Drag picture to placeholder or click icon to add</a:t>
            </a:r>
            <a:endParaRPr/>
          </a:p>
        </p:txBody>
      </p:sp>
      <p:sp>
        <p:nvSpPr>
          <p:cNvPr id="10" name="Rectangle 9"/>
          <p:cNvSpPr/>
          <p:nvPr/>
        </p:nvSpPr>
        <p:spPr>
          <a:xfrm>
            <a:off x="182880" y="3281082"/>
            <a:ext cx="8787384" cy="3174582"/>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859" y="3329268"/>
            <a:ext cx="8346141" cy="1014132"/>
          </a:xfrm>
        </p:spPr>
        <p:txBody>
          <a:bodyPr anchor="b"/>
          <a:lstStyle>
            <a:lvl1pPr algn="l">
              <a:defRPr sz="3600" b="0">
                <a:solidFill>
                  <a:schemeClr val="bg1"/>
                </a:solidFill>
              </a:defRPr>
            </a:lvl1pPr>
          </a:lstStyle>
          <a:p>
            <a:r>
              <a:rPr lang="en-AU" smtClean="0"/>
              <a:t>Click to edit Master title style</a:t>
            </a:r>
            <a:endParaRPr/>
          </a:p>
        </p:txBody>
      </p:sp>
      <p:sp>
        <p:nvSpPr>
          <p:cNvPr id="4" name="Text Placeholder 3"/>
          <p:cNvSpPr>
            <a:spLocks noGrp="1"/>
          </p:cNvSpPr>
          <p:nvPr>
            <p:ph type="body" sz="half" idx="2"/>
          </p:nvPr>
        </p:nvSpPr>
        <p:spPr>
          <a:xfrm>
            <a:off x="416859" y="4343399"/>
            <a:ext cx="8346141" cy="1909763"/>
          </a:xfrm>
        </p:spPr>
        <p:txBody>
          <a:bodyPr>
            <a:normAutofit/>
          </a:bodyPr>
          <a:lstStyle>
            <a:lvl1pPr marL="0" indent="0">
              <a:lnSpc>
                <a:spcPct val="110000"/>
              </a:lnSpc>
              <a:spcBef>
                <a:spcPts val="600"/>
              </a:spcBef>
              <a:buNone/>
              <a:defRPr sz="18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1/11/12</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3835212"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91000" y="1680882"/>
            <a:ext cx="4313891" cy="1162050"/>
          </a:xfrm>
        </p:spPr>
        <p:txBody>
          <a:bodyPr anchor="b"/>
          <a:lstStyle>
            <a:lvl1pPr algn="l">
              <a:defRPr sz="2800" b="0">
                <a:solidFill>
                  <a:schemeClr val="bg1"/>
                </a:solidFill>
              </a:defRPr>
            </a:lvl1pPr>
          </a:lstStyle>
          <a:p>
            <a:r>
              <a:rPr lang="en-AU" smtClean="0"/>
              <a:t>Click to edit Master title style</a:t>
            </a:r>
            <a:endParaRPr/>
          </a:p>
        </p:txBody>
      </p:sp>
      <p:sp>
        <p:nvSpPr>
          <p:cNvPr id="4" name="Text Placeholder 3"/>
          <p:cNvSpPr>
            <a:spLocks noGrp="1"/>
          </p:cNvSpPr>
          <p:nvPr>
            <p:ph type="body" sz="half" idx="2"/>
          </p:nvPr>
        </p:nvSpPr>
        <p:spPr>
          <a:xfrm>
            <a:off x="4191000"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1/11/12</a:t>
            </a:fld>
            <a:endParaRPr lang="en-US"/>
          </a:p>
        </p:txBody>
      </p:sp>
      <p:sp>
        <p:nvSpPr>
          <p:cNvPr id="6" name="Footer Placeholder 5"/>
          <p:cNvSpPr>
            <a:spLocks noGrp="1"/>
          </p:cNvSpPr>
          <p:nvPr>
            <p:ph type="ftr" sz="quarter" idx="11"/>
          </p:nvPr>
        </p:nvSpPr>
        <p:spPr/>
        <p:txBody>
          <a:bodyPr/>
          <a:lstStyle/>
          <a:p>
            <a:endParaRPr lang="en-US"/>
          </a:p>
        </p:txBody>
      </p:sp>
      <p:sp>
        <p:nvSpPr>
          <p:cNvPr id="8" name="Picture Placeholder 10"/>
          <p:cNvSpPr>
            <a:spLocks noGrp="1"/>
          </p:cNvSpPr>
          <p:nvPr>
            <p:ph type="pic" sz="quarter" idx="14"/>
          </p:nvPr>
        </p:nvSpPr>
        <p:spPr>
          <a:xfrm>
            <a:off x="182880" y="1179576"/>
            <a:ext cx="3671047" cy="2205318"/>
          </a:xfrm>
        </p:spPr>
        <p:txBody>
          <a:bodyPr/>
          <a:lstStyle>
            <a:lvl1pPr>
              <a:buNone/>
              <a:defRPr/>
            </a:lvl1pPr>
          </a:lstStyle>
          <a:p>
            <a:r>
              <a:rPr lang="en-AU" smtClean="0"/>
              <a:t>Drag picture to placeholder or click icon to add</a:t>
            </a:r>
            <a:endParaRPr/>
          </a:p>
        </p:txBody>
      </p:sp>
      <p:sp>
        <p:nvSpPr>
          <p:cNvPr id="10" name="Picture Placeholder 10"/>
          <p:cNvSpPr>
            <a:spLocks noGrp="1"/>
          </p:cNvSpPr>
          <p:nvPr>
            <p:ph type="pic" sz="quarter" idx="15"/>
          </p:nvPr>
        </p:nvSpPr>
        <p:spPr>
          <a:xfrm>
            <a:off x="2015983" y="3383280"/>
            <a:ext cx="1837944" cy="3072384"/>
          </a:xfrm>
        </p:spPr>
        <p:txBody>
          <a:bodyPr/>
          <a:lstStyle>
            <a:lvl1pPr>
              <a:buNone/>
              <a:defRPr/>
            </a:lvl1pPr>
          </a:lstStyle>
          <a:p>
            <a:r>
              <a:rPr lang="en-AU" smtClean="0"/>
              <a:t>Drag picture to placeholder or click icon to add</a:t>
            </a:r>
            <a:endParaRPr/>
          </a:p>
        </p:txBody>
      </p:sp>
      <p:sp>
        <p:nvSpPr>
          <p:cNvPr id="12" name="Picture Placeholder 10"/>
          <p:cNvSpPr>
            <a:spLocks noGrp="1"/>
          </p:cNvSpPr>
          <p:nvPr>
            <p:ph type="pic" sz="quarter" idx="16"/>
          </p:nvPr>
        </p:nvSpPr>
        <p:spPr>
          <a:xfrm>
            <a:off x="182880" y="3383280"/>
            <a:ext cx="1837944" cy="3072384"/>
          </a:xfrm>
        </p:spPr>
        <p:txBody>
          <a:bodyPr/>
          <a:lstStyle>
            <a:lvl1pPr>
              <a:buNone/>
              <a:defRPr/>
            </a:lvl1pPr>
          </a:lstStyle>
          <a:p>
            <a:r>
              <a:rPr lang="en-AU" smtClean="0"/>
              <a:t>Drag picture to placeholder or click icon to add</a:t>
            </a:r>
            <a:endParaRPr/>
          </a:p>
        </p:txBody>
      </p:sp>
      <p:sp>
        <p:nvSpPr>
          <p:cNvPr id="13"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AU"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wireframeOverlay-VerticalTC.png"/>
          <p:cNvPicPr>
            <a:picLocks noChangeAspect="1"/>
          </p:cNvPicPr>
          <p:nvPr/>
        </p:nvPicPr>
        <p:blipFill>
          <a:blip r:embed="rId2"/>
          <a:srcRect t="-93650"/>
          <a:stretch>
            <a:fillRect/>
          </a:stretch>
        </p:blipFill>
        <p:spPr>
          <a:xfrm>
            <a:off x="7445188" y="1178128"/>
            <a:ext cx="1524000" cy="5275339"/>
          </a:xfrm>
          <a:prstGeom prst="rect">
            <a:avLst/>
          </a:prstGeom>
          <a:gradFill>
            <a:gsLst>
              <a:gs pos="0">
                <a:schemeClr val="tx2"/>
              </a:gs>
              <a:gs pos="100000">
                <a:schemeClr val="bg2"/>
              </a:gs>
            </a:gsLst>
            <a:lin ang="5400000" scaled="0"/>
          </a:gradFill>
        </p:spPr>
      </p:pic>
      <p:sp>
        <p:nvSpPr>
          <p:cNvPr id="2" name="Vertical Title 1"/>
          <p:cNvSpPr>
            <a:spLocks noGrp="1"/>
          </p:cNvSpPr>
          <p:nvPr>
            <p:ph type="title" orient="vert"/>
          </p:nvPr>
        </p:nvSpPr>
        <p:spPr>
          <a:xfrm>
            <a:off x="7440705" y="1398494"/>
            <a:ext cx="1447800" cy="4849906"/>
          </a:xfrm>
        </p:spPr>
        <p:txBody>
          <a:bodyPr vert="eaVert"/>
          <a:lstStyle/>
          <a:p>
            <a:r>
              <a:rPr lang="en-AU" smtClean="0"/>
              <a:t>Click to edit Master title style</a:t>
            </a:r>
            <a:endParaRPr/>
          </a:p>
        </p:txBody>
      </p:sp>
      <p:sp>
        <p:nvSpPr>
          <p:cNvPr id="3" name="Vertical Text Placeholder 2"/>
          <p:cNvSpPr>
            <a:spLocks noGrp="1"/>
          </p:cNvSpPr>
          <p:nvPr>
            <p:ph type="body" orient="vert" idx="1"/>
          </p:nvPr>
        </p:nvSpPr>
        <p:spPr>
          <a:xfrm>
            <a:off x="417513" y="1398494"/>
            <a:ext cx="6669087" cy="4849906"/>
          </a:xfrm>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Closi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38E4D-051A-41E1-86A4-E56916468FD0}" type="datetimeFigureOut">
              <a:rPr lang="en-US" smtClean="0"/>
              <a:t>1/11/12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a:p>
        </p:txBody>
      </p:sp>
      <p:sp>
        <p:nvSpPr>
          <p:cNvPr id="5" name="Rectangle 4"/>
          <p:cNvSpPr/>
          <p:nvPr/>
        </p:nvSpPr>
        <p:spPr>
          <a:xfrm>
            <a:off x="182880" y="1179576"/>
            <a:ext cx="8787384" cy="5276088"/>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Picture 5" descr="DirectionalButtons-LeftOnlyOnly.png"/>
          <p:cNvPicPr>
            <a:picLocks noChangeAspect="1"/>
          </p:cNvPicPr>
          <p:nvPr/>
        </p:nvPicPr>
        <p:blipFill>
          <a:blip r:embed="rId2"/>
          <a:stretch>
            <a:fillRect/>
          </a:stretch>
        </p:blipFill>
        <p:spPr>
          <a:xfrm>
            <a:off x="7837488" y="538163"/>
            <a:ext cx="752475" cy="35242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idx="1"/>
          </p:nvPr>
        </p:nvSpPr>
        <p:spPr>
          <a:xfrm>
            <a:off x="415925" y="2756646"/>
            <a:ext cx="8308975" cy="3491753"/>
          </a:xfrm>
        </p:spPr>
        <p:txBody>
          <a:bodyPr>
            <a:normAutofit/>
          </a:bodyPr>
          <a:lstStyle>
            <a:lvl1pPr>
              <a:defRPr sz="2000"/>
            </a:lvl1pPr>
            <a:lvl2pPr>
              <a:defRPr sz="1800"/>
            </a:lvl2pPr>
            <a:lvl3pPr>
              <a:defRPr sz="1800"/>
            </a:lvl3pPr>
            <a:lvl4pPr>
              <a:defRPr sz="1800"/>
            </a:lvl4pPr>
            <a:lvl5pPr>
              <a:defRPr sz="1800"/>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Alt.">
    <p:spTree>
      <p:nvGrpSpPr>
        <p:cNvPr id="1" name=""/>
        <p:cNvGrpSpPr/>
        <p:nvPr/>
      </p:nvGrpSpPr>
      <p:grpSpPr>
        <a:xfrm>
          <a:off x="0" y="0"/>
          <a:ext cx="0" cy="0"/>
          <a:chOff x="0" y="0"/>
          <a:chExt cx="0" cy="0"/>
        </a:xfrm>
      </p:grpSpPr>
      <p:pic>
        <p:nvPicPr>
          <p:cNvPr id="8" name="Picture 7" descr="wireframeOverlay-TCFull.png"/>
          <p:cNvPicPr>
            <a:picLocks noChangeAspect="1"/>
          </p:cNvPicPr>
          <p:nvPr/>
        </p:nvPicPr>
        <p:blipFill>
          <a:blip r:embed="rId2"/>
          <a:srcRect l="-198711"/>
          <a:stretch>
            <a:fillRect/>
          </a:stretch>
        </p:blipFill>
        <p:spPr>
          <a:xfrm>
            <a:off x="177999" y="1179576"/>
            <a:ext cx="8788373" cy="5276088"/>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idx="1"/>
          </p:nvPr>
        </p:nvSpPr>
        <p:spPr/>
        <p:txBody>
          <a:bodyPr/>
          <a:lstStyle>
            <a:lvl1pPr>
              <a:buClrTx/>
              <a:defRPr>
                <a:solidFill>
                  <a:schemeClr val="bg1"/>
                </a:solidFill>
              </a:defRPr>
            </a:lvl1pPr>
            <a:lvl2pPr>
              <a:buClr>
                <a:schemeClr val="bg1">
                  <a:lumMod val="75000"/>
                </a:schemeClr>
              </a:buClr>
              <a:defRPr>
                <a:solidFill>
                  <a:schemeClr val="bg1"/>
                </a:solidFill>
              </a:defRPr>
            </a:lvl2pPr>
            <a:lvl3pPr>
              <a:buClrTx/>
              <a:defRPr>
                <a:solidFill>
                  <a:schemeClr val="bg1"/>
                </a:solidFill>
              </a:defRPr>
            </a:lvl3pPr>
            <a:lvl4pPr>
              <a:buClr>
                <a:schemeClr val="bg1">
                  <a:lumMod val="75000"/>
                </a:schemeClr>
              </a:buClr>
              <a:defRPr>
                <a:solidFill>
                  <a:schemeClr val="bg1"/>
                </a:solidFill>
              </a:defRPr>
            </a:lvl4pPr>
            <a:lvl5pPr>
              <a:buClrTx/>
              <a:defRPr>
                <a:solidFill>
                  <a:schemeClr val="bg1"/>
                </a:solidFill>
              </a:defRPr>
            </a:lvl5pPr>
            <a:lvl6pPr>
              <a:buClr>
                <a:schemeClr val="bg1">
                  <a:lumMod val="75000"/>
                </a:schemeClr>
              </a:buClr>
              <a:defRPr lang="en-US" sz="1800" kern="1200" dirty="0" smtClean="0">
                <a:solidFill>
                  <a:schemeClr val="bg1"/>
                </a:solidFill>
                <a:latin typeface="+mn-lt"/>
                <a:ea typeface="+mn-ea"/>
                <a:cs typeface="+mn-cs"/>
              </a:defRPr>
            </a:lvl6pPr>
            <a:lvl7pPr>
              <a:buClr>
                <a:schemeClr val="bg1"/>
              </a:buClr>
              <a:defRPr lang="en-US" sz="1800" kern="1200" dirty="0" smtClean="0">
                <a:solidFill>
                  <a:schemeClr val="bg1"/>
                </a:solidFill>
                <a:latin typeface="+mn-lt"/>
                <a:ea typeface="+mn-ea"/>
                <a:cs typeface="+mn-cs"/>
              </a:defRPr>
            </a:lvl7pPr>
            <a:lvl8pPr>
              <a:buClr>
                <a:schemeClr val="bg1">
                  <a:lumMod val="75000"/>
                </a:schemeClr>
              </a:buClr>
              <a:defRPr lang="en-US" sz="1800" kern="1200" dirty="0" smtClean="0">
                <a:solidFill>
                  <a:schemeClr val="bg1"/>
                </a:solidFill>
                <a:latin typeface="+mn-lt"/>
                <a:ea typeface="+mn-ea"/>
                <a:cs typeface="+mn-cs"/>
              </a:defRPr>
            </a:lvl8pPr>
            <a:lvl9pPr>
              <a:buClr>
                <a:schemeClr val="bg1"/>
              </a:buClr>
              <a:defRPr sz="1800" kern="1200" dirty="0">
                <a:solidFill>
                  <a:schemeClr val="bg1"/>
                </a:solidFill>
                <a:latin typeface="+mn-lt"/>
                <a:ea typeface="+mn-ea"/>
                <a:cs typeface="+mn-cs"/>
              </a:defRPr>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1/11/12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wireframeOverlay-SectionH.png"/>
          <p:cNvPicPr>
            <a:picLocks noChangeAspect="1"/>
          </p:cNvPicPr>
          <p:nvPr/>
        </p:nvPicPr>
        <p:blipFill>
          <a:blip r:embed="rId2"/>
          <a:srcRect r="-91875"/>
          <a:stretch>
            <a:fillRect/>
          </a:stretch>
        </p:blipFill>
        <p:spPr>
          <a:xfrm>
            <a:off x="182880" y="1179576"/>
            <a:ext cx="8785105" cy="5276088"/>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2133600" y="3429000"/>
            <a:ext cx="6591300" cy="1371600"/>
          </a:xfrm>
        </p:spPr>
        <p:txBody>
          <a:bodyPr anchor="b" anchorCtr="0"/>
          <a:lstStyle>
            <a:lvl1pPr algn="r">
              <a:defRPr sz="4800" b="0" cap="none" baseline="0"/>
            </a:lvl1pPr>
          </a:lstStyle>
          <a:p>
            <a:r>
              <a:rPr lang="en-AU" smtClean="0"/>
              <a:t>Click to edit Master title style</a:t>
            </a:r>
            <a:endParaRPr dirty="0"/>
          </a:p>
        </p:txBody>
      </p:sp>
      <p:sp>
        <p:nvSpPr>
          <p:cNvPr id="3" name="Text Placeholder 2"/>
          <p:cNvSpPr>
            <a:spLocks noGrp="1"/>
          </p:cNvSpPr>
          <p:nvPr>
            <p:ph type="body" idx="1"/>
          </p:nvPr>
        </p:nvSpPr>
        <p:spPr>
          <a:xfrm>
            <a:off x="2133600" y="4800599"/>
            <a:ext cx="6591300" cy="1066801"/>
          </a:xfrm>
        </p:spPr>
        <p:txBody>
          <a:bodyPr anchor="t" anchorCtr="0">
            <a:normAutofit/>
          </a:bodyPr>
          <a:lstStyle>
            <a:lvl1pPr marL="0" indent="0" algn="r">
              <a:spcBef>
                <a:spcPts val="30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7CE38E4D-051A-41E1-86A4-E56916468FD0}" type="datetimeFigureOut">
              <a:rPr lang="en-US" smtClean="0"/>
              <a:t>1/11/12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sz="half" idx="1"/>
          </p:nvPr>
        </p:nvSpPr>
        <p:spPr>
          <a:xfrm>
            <a:off x="416859"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Content Placeholder 3"/>
          <p:cNvSpPr>
            <a:spLocks noGrp="1"/>
          </p:cNvSpPr>
          <p:nvPr>
            <p:ph sz="half" idx="2"/>
          </p:nvPr>
        </p:nvSpPr>
        <p:spPr>
          <a:xfrm>
            <a:off x="4873214"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5" name="Date Placeholder 4"/>
          <p:cNvSpPr>
            <a:spLocks noGrp="1"/>
          </p:cNvSpPr>
          <p:nvPr>
            <p:ph type="dt" sz="half" idx="10"/>
          </p:nvPr>
        </p:nvSpPr>
        <p:spPr/>
        <p:txBody>
          <a:bodyPr/>
          <a:lstStyle/>
          <a:p>
            <a:fld id="{7CE38E4D-051A-41E1-86A4-E56916468FD0}" type="datetimeFigureOut">
              <a:rPr lang="en-US" smtClean="0"/>
              <a:t>1/11/12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lvl1pPr>
              <a:defRPr/>
            </a:lvl1pPr>
          </a:lstStyle>
          <a:p>
            <a:r>
              <a:rPr lang="en-AU" smtClean="0"/>
              <a:t>Click to edit Master title style</a:t>
            </a:r>
            <a:endParaRPr/>
          </a:p>
        </p:txBody>
      </p:sp>
      <p:sp>
        <p:nvSpPr>
          <p:cNvPr id="3" name="Text Placeholder 2"/>
          <p:cNvSpPr>
            <a:spLocks noGrp="1"/>
          </p:cNvSpPr>
          <p:nvPr>
            <p:ph type="body" idx="1"/>
          </p:nvPr>
        </p:nvSpPr>
        <p:spPr>
          <a:xfrm>
            <a:off x="416859"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16859"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5" name="Text Placeholder 4"/>
          <p:cNvSpPr>
            <a:spLocks noGrp="1"/>
          </p:cNvSpPr>
          <p:nvPr>
            <p:ph type="body" sz="quarter" idx="3"/>
          </p:nvPr>
        </p:nvSpPr>
        <p:spPr>
          <a:xfrm>
            <a:off x="4873752"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873752"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7" name="Date Placeholder 6"/>
          <p:cNvSpPr>
            <a:spLocks noGrp="1"/>
          </p:cNvSpPr>
          <p:nvPr>
            <p:ph type="dt" sz="half" idx="10"/>
          </p:nvPr>
        </p:nvSpPr>
        <p:spPr/>
        <p:txBody>
          <a:bodyPr/>
          <a:lstStyle/>
          <a:p>
            <a:fld id="{7CE38E4D-051A-41E1-86A4-E56916468FD0}" type="datetimeFigureOut">
              <a:rPr lang="en-US" smtClean="0"/>
              <a:t>1/11/12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AU" smtClean="0"/>
              <a:t>Click to edit Master title style</a:t>
            </a:r>
            <a:endParaRPr/>
          </a:p>
        </p:txBody>
      </p:sp>
      <p:sp>
        <p:nvSpPr>
          <p:cNvPr id="3" name="Date Placeholder 2"/>
          <p:cNvSpPr>
            <a:spLocks noGrp="1"/>
          </p:cNvSpPr>
          <p:nvPr>
            <p:ph type="dt" sz="half" idx="10"/>
          </p:nvPr>
        </p:nvSpPr>
        <p:spPr/>
        <p:txBody>
          <a:bodyPr/>
          <a:lstStyle/>
          <a:p>
            <a:fld id="{7CE38E4D-051A-41E1-86A4-E56916468FD0}" type="datetimeFigureOut">
              <a:rPr lang="en-US" smtClean="0"/>
              <a:t>1/11/12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38E4D-051A-41E1-86A4-E56916468FD0}" type="datetimeFigureOut">
              <a:rPr lang="en-US" smtClean="0"/>
              <a:t>1/11/12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wireframeOverlay-ContentCap.png"/>
          <p:cNvPicPr>
            <a:picLocks noChangeAspect="1"/>
          </p:cNvPicPr>
          <p:nvPr/>
        </p:nvPicPr>
        <p:blipFill>
          <a:blip r:embed="rId2"/>
          <a:srcRect b="-135871"/>
          <a:stretch>
            <a:fillRect/>
          </a:stretch>
        </p:blipFill>
        <p:spPr>
          <a:xfrm>
            <a:off x="182880" y="1179575"/>
            <a:ext cx="4228522" cy="5274037"/>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3697941" cy="1162050"/>
          </a:xfrm>
        </p:spPr>
        <p:txBody>
          <a:bodyPr anchor="b"/>
          <a:lstStyle>
            <a:lvl1pPr algn="l">
              <a:defRPr sz="2800" b="0">
                <a:solidFill>
                  <a:schemeClr val="bg1"/>
                </a:solidFill>
              </a:defRPr>
            </a:lvl1pPr>
          </a:lstStyle>
          <a:p>
            <a:r>
              <a:rPr lang="en-AU" smtClean="0"/>
              <a:t>Click to edit Master title style</a:t>
            </a:r>
            <a:endParaRPr/>
          </a:p>
        </p:txBody>
      </p:sp>
      <p:sp>
        <p:nvSpPr>
          <p:cNvPr id="3" name="Content Placeholder 2"/>
          <p:cNvSpPr>
            <a:spLocks noGrp="1"/>
          </p:cNvSpPr>
          <p:nvPr>
            <p:ph idx="1"/>
          </p:nvPr>
        </p:nvSpPr>
        <p:spPr>
          <a:xfrm>
            <a:off x="4612341" y="1600200"/>
            <a:ext cx="4101353" cy="4652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Text Placeholder 3"/>
          <p:cNvSpPr>
            <a:spLocks noGrp="1"/>
          </p:cNvSpPr>
          <p:nvPr>
            <p:ph type="body" sz="half" idx="2"/>
          </p:nvPr>
        </p:nvSpPr>
        <p:spPr>
          <a:xfrm>
            <a:off x="416859" y="2837329"/>
            <a:ext cx="3697941" cy="3415834"/>
          </a:xfrm>
        </p:spPr>
        <p:txBody>
          <a:bodyPr vert="horz" lIns="91440" tIns="45720" rIns="91440" bIns="45720" rtlCol="0">
            <a:normAutofit/>
          </a:bodyPr>
          <a:lstStyle>
            <a:lvl1pPr marL="0" indent="0">
              <a:spcBef>
                <a:spcPts val="600"/>
              </a:spcBef>
              <a:buNone/>
              <a:defRPr sz="1600" kern="1200">
                <a:solidFill>
                  <a:schemeClr val="bg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tx1">
                  <a:lumMod val="50000"/>
                  <a:lumOff val="50000"/>
                </a:schemeClr>
              </a:buClr>
              <a:buSzPct val="70000"/>
              <a:buFont typeface="Wingdings" pitchFamily="2" charset="2"/>
              <a:buNone/>
            </a:pPr>
            <a:r>
              <a:rPr lang="en-AU" smtClean="0"/>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1/11/12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2.png"/><Relationship Id="rId19"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925" y="1456765"/>
            <a:ext cx="8308975" cy="1143000"/>
          </a:xfrm>
          <a:prstGeom prst="rect">
            <a:avLst/>
          </a:prstGeom>
        </p:spPr>
        <p:txBody>
          <a:bodyPr vert="horz" lIns="91440" tIns="45720" rIns="91440" bIns="45720" rtlCol="0" anchor="b" anchorCtr="0">
            <a:noAutofit/>
          </a:bodyPr>
          <a:lstStyle/>
          <a:p>
            <a:r>
              <a:rPr lang="en-AU" smtClean="0"/>
              <a:t>Click to edit Master title style</a:t>
            </a:r>
            <a:endParaRPr/>
          </a:p>
        </p:txBody>
      </p:sp>
      <p:sp>
        <p:nvSpPr>
          <p:cNvPr id="3" name="Text Placeholder 2"/>
          <p:cNvSpPr>
            <a:spLocks noGrp="1"/>
          </p:cNvSpPr>
          <p:nvPr>
            <p:ph type="body" idx="1"/>
          </p:nvPr>
        </p:nvSpPr>
        <p:spPr>
          <a:xfrm>
            <a:off x="415925" y="2770188"/>
            <a:ext cx="8308975" cy="3478212"/>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2"/>
          </p:nvPr>
        </p:nvSpPr>
        <p:spPr>
          <a:xfrm>
            <a:off x="6450105" y="6454588"/>
            <a:ext cx="2398059" cy="228600"/>
          </a:xfrm>
          <a:prstGeom prst="rect">
            <a:avLst/>
          </a:prstGeom>
        </p:spPr>
        <p:txBody>
          <a:bodyPr vert="horz" lIns="91440" tIns="45720" rIns="91440" bIns="45720" rtlCol="0" anchor="ctr"/>
          <a:lstStyle>
            <a:lvl1pPr algn="r">
              <a:defRPr sz="1000">
                <a:solidFill>
                  <a:schemeClr val="tx1">
                    <a:lumMod val="75000"/>
                    <a:lumOff val="25000"/>
                  </a:schemeClr>
                </a:solidFill>
              </a:defRPr>
            </a:lvl1pPr>
          </a:lstStyle>
          <a:p>
            <a:fld id="{7CE38E4D-051A-41E1-86A4-E56916468FD0}" type="datetimeFigureOut">
              <a:rPr lang="en-US" smtClean="0"/>
              <a:t>1/11/12</a:t>
            </a:fld>
            <a:endParaRPr lang="en-US"/>
          </a:p>
        </p:txBody>
      </p:sp>
      <p:sp>
        <p:nvSpPr>
          <p:cNvPr id="5" name="Footer Placeholder 4"/>
          <p:cNvSpPr>
            <a:spLocks noGrp="1"/>
          </p:cNvSpPr>
          <p:nvPr>
            <p:ph type="ftr" sz="quarter" idx="3"/>
          </p:nvPr>
        </p:nvSpPr>
        <p:spPr>
          <a:xfrm>
            <a:off x="259976" y="6454588"/>
            <a:ext cx="3657600" cy="228600"/>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8382000" y="1219200"/>
            <a:ext cx="533400" cy="365125"/>
          </a:xfrm>
          <a:prstGeom prst="rect">
            <a:avLst/>
          </a:prstGeom>
        </p:spPr>
        <p:txBody>
          <a:bodyPr vert="horz" lIns="91440" tIns="45720" rIns="91440" bIns="45720" rtlCol="0" anchor="ctr"/>
          <a:lstStyle>
            <a:lvl1pPr algn="r">
              <a:defRPr sz="1200">
                <a:solidFill>
                  <a:schemeClr val="bg1"/>
                </a:solidFill>
              </a:defRPr>
            </a:lvl1pPr>
          </a:lstStyle>
          <a:p>
            <a:fld id="{886BB73A-582F-4420-9A14-CB10A2B2E5E8}" type="slidenum">
              <a:rPr lang="en-US" smtClean="0"/>
              <a:t>‹#›</a:t>
            </a:fld>
            <a:endParaRPr lang="en-US"/>
          </a:p>
        </p:txBody>
      </p:sp>
      <p:pic>
        <p:nvPicPr>
          <p:cNvPr id="7" name="Picture 6" descr="HomeButton.png">
            <a:hlinkClick r:id="" action="ppaction://hlinkshowjump?jump=firstslide"/>
          </p:cNvPr>
          <p:cNvPicPr>
            <a:picLocks noChangeAspect="1"/>
          </p:cNvPicPr>
          <p:nvPr/>
        </p:nvPicPr>
        <p:blipFill>
          <a:blip r:embed="rId18"/>
          <a:stretch>
            <a:fillRect/>
          </a:stretch>
        </p:blipFill>
        <p:spPr>
          <a:xfrm>
            <a:off x="552450" y="526116"/>
            <a:ext cx="457200" cy="352425"/>
          </a:xfrm>
          <a:prstGeom prst="rect">
            <a:avLst/>
          </a:prstGeom>
        </p:spPr>
      </p:pic>
      <p:pic>
        <p:nvPicPr>
          <p:cNvPr id="10" name="Picture 9" descr="DirectionalButtons-Full.png"/>
          <p:cNvPicPr>
            <a:picLocks noChangeAspect="1"/>
          </p:cNvPicPr>
          <p:nvPr/>
        </p:nvPicPr>
        <p:blipFill>
          <a:blip r:embed="rId19"/>
          <a:stretch>
            <a:fillRect/>
          </a:stretch>
        </p:blipFill>
        <p:spPr>
          <a:xfrm>
            <a:off x="7826188" y="526116"/>
            <a:ext cx="752475" cy="35242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spcBef>
          <a:spcPts val="2000"/>
        </a:spcBef>
        <a:buClr>
          <a:schemeClr val="tx1">
            <a:lumMod val="50000"/>
            <a:lumOff val="50000"/>
          </a:schemeClr>
        </a:buClr>
        <a:buSzPct val="70000"/>
        <a:buFont typeface="Wingdings" pitchFamily="2" charset="2"/>
        <a:buChar char="l"/>
        <a:defRPr sz="2000" kern="1200">
          <a:solidFill>
            <a:schemeClr val="tx1">
              <a:lumMod val="75000"/>
              <a:lumOff val="25000"/>
            </a:schemeClr>
          </a:solidFill>
          <a:latin typeface="+mn-lt"/>
          <a:ea typeface="+mn-ea"/>
          <a:cs typeface="+mn-cs"/>
        </a:defRPr>
      </a:lvl1pPr>
      <a:lvl2pPr marL="4572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2pPr>
      <a:lvl3pPr marL="6858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3pPr>
      <a:lvl4pPr marL="9144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4pPr>
      <a:lvl5pPr marL="11430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5pPr>
      <a:lvl6pPr marL="1377950"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30388"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7400"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Adverse action and the general protection provisions </a:t>
            </a:r>
            <a:endParaRPr lang="en-US" dirty="0"/>
          </a:p>
        </p:txBody>
      </p:sp>
      <p:sp>
        <p:nvSpPr>
          <p:cNvPr id="3" name="Subtitle 2"/>
          <p:cNvSpPr>
            <a:spLocks noGrp="1"/>
          </p:cNvSpPr>
          <p:nvPr>
            <p:ph type="subTitle" idx="1"/>
          </p:nvPr>
        </p:nvSpPr>
        <p:spPr/>
        <p:txBody>
          <a:bodyPr/>
          <a:lstStyle/>
          <a:p>
            <a:r>
              <a:rPr lang="en-US" dirty="0" smtClean="0"/>
              <a:t>Mark Irving</a:t>
            </a:r>
          </a:p>
          <a:p>
            <a:r>
              <a:rPr lang="en-US" dirty="0" smtClean="0"/>
              <a:t>Member of the Victorian Bar</a:t>
            </a:r>
            <a:endParaRPr lang="en-US" dirty="0"/>
          </a:p>
        </p:txBody>
      </p:sp>
    </p:spTree>
    <p:extLst>
      <p:ext uri="{BB962C8B-B14F-4D97-AF65-F5344CB8AC3E}">
        <p14:creationId xmlns:p14="http://schemas.microsoft.com/office/powerpoint/2010/main" val="473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Protective purpose of the provisions</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AU" dirty="0"/>
              <a:t>One purpose of the general protection provisions in Part 3-1 of the FWA is to protect representatives from victimisation as the result of the representatives’ activities on behalf of a union.  An aim is to “remove fear of [adverse action] by an employer against an employee taking union office and performing the functions of that office” and to “ensure the threat of dismissal or discriminatory treatment cannot be used by an employer to destroy or frustrate an employee’s right to join an industrial association and to take an active role in that association to promote industrial interests of both the employee and the association.”</a:t>
            </a:r>
          </a:p>
          <a:p>
            <a:pPr marL="0" indent="0">
              <a:buNone/>
            </a:pPr>
            <a:r>
              <a:rPr lang="en-US" sz="1200" i="1" dirty="0"/>
              <a:t>Bowling v General Motors-Holden Pty Ltd</a:t>
            </a:r>
            <a:r>
              <a:rPr lang="en-US" sz="1200" dirty="0"/>
              <a:t> (1975) 8 ALR 197 at 210</a:t>
            </a:r>
            <a:endParaRPr lang="en-AU" sz="1200" dirty="0"/>
          </a:p>
          <a:p>
            <a:pPr marL="0" indent="0">
              <a:buNone/>
            </a:pPr>
            <a:r>
              <a:rPr lang="en-US" sz="1200" i="1" dirty="0" err="1"/>
              <a:t>Davids</a:t>
            </a:r>
            <a:r>
              <a:rPr lang="en-US" sz="1200" i="1" dirty="0"/>
              <a:t> Distribution Pty Ltd v National Union of Workers</a:t>
            </a:r>
            <a:r>
              <a:rPr lang="en-US" sz="1200" dirty="0"/>
              <a:t> (1999) 165 ALR 550 at 583 per Wilcox and Cooper JJ</a:t>
            </a:r>
            <a:endParaRPr lang="en-AU" sz="1200" dirty="0"/>
          </a:p>
          <a:p>
            <a:pPr marL="0" indent="0">
              <a:buNone/>
            </a:pPr>
            <a:endParaRPr lang="en-US" dirty="0"/>
          </a:p>
        </p:txBody>
      </p:sp>
    </p:spTree>
    <p:extLst>
      <p:ext uri="{BB962C8B-B14F-4D97-AF65-F5344CB8AC3E}">
        <p14:creationId xmlns:p14="http://schemas.microsoft.com/office/powerpoint/2010/main" val="784683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facilitative purpose</a:t>
            </a:r>
            <a:endParaRPr lang="en-US" dirty="0"/>
          </a:p>
        </p:txBody>
      </p:sp>
      <p:sp>
        <p:nvSpPr>
          <p:cNvPr id="3" name="Content Placeholder 2"/>
          <p:cNvSpPr>
            <a:spLocks noGrp="1"/>
          </p:cNvSpPr>
          <p:nvPr>
            <p:ph idx="1"/>
          </p:nvPr>
        </p:nvSpPr>
        <p:spPr/>
        <p:txBody>
          <a:bodyPr>
            <a:normAutofit fontScale="85000" lnSpcReduction="20000"/>
          </a:bodyPr>
          <a:lstStyle/>
          <a:p>
            <a:pPr marL="0" lvl="0" indent="0">
              <a:buNone/>
            </a:pPr>
            <a:r>
              <a:rPr lang="en-AU" dirty="0" smtClean="0"/>
              <a:t>There is a second, facilitative purpose of the provisions. </a:t>
            </a:r>
            <a:r>
              <a:rPr lang="en-AU" dirty="0"/>
              <a:t>Historically unions have played a central role under the conciliation and arbitration system. This central role is retained under the current Act. </a:t>
            </a:r>
            <a:r>
              <a:rPr lang="en-AU" dirty="0" smtClean="0"/>
              <a:t>Representatives </a:t>
            </a:r>
            <a:r>
              <a:rPr lang="en-AU" dirty="0"/>
              <a:t>at the enterprise level now play an active role in the industrial relations system.</a:t>
            </a:r>
            <a:r>
              <a:rPr lang="en-AU" baseline="30000" dirty="0"/>
              <a:t> </a:t>
            </a:r>
            <a:r>
              <a:rPr lang="en-AU" dirty="0"/>
              <a:t>Part 3-1 facilitates the role of unions and their representatives in the workplace.</a:t>
            </a:r>
          </a:p>
          <a:p>
            <a:pPr marL="0" indent="0">
              <a:buNone/>
            </a:pPr>
            <a:r>
              <a:rPr lang="en-AU" dirty="0" smtClean="0"/>
              <a:t>The </a:t>
            </a:r>
            <a:r>
              <a:rPr lang="en-AU" dirty="0"/>
              <a:t>ability of representatives to play an active role at the enterprise level is central to the effective functioning of the scheme established by the Act.</a:t>
            </a:r>
            <a:r>
              <a:rPr lang="en-AU" baseline="30000" dirty="0"/>
              <a:t> </a:t>
            </a:r>
            <a:r>
              <a:rPr lang="en-AU" dirty="0"/>
              <a:t>A purpose of Part 3-1 is to ensure representatives are free to participate in industrial activities and to exercise workplace rights.</a:t>
            </a:r>
            <a:r>
              <a:rPr lang="en-AU" baseline="30000" dirty="0"/>
              <a:t> </a:t>
            </a:r>
            <a:r>
              <a:rPr lang="en-AU" dirty="0"/>
              <a:t>Representatives need to be able to make demands, negotiate claims, resolve grievances and represent members in negotiations. Section 346 plays a central role in facilitating those functions. </a:t>
            </a:r>
            <a:endParaRPr lang="en-AU" dirty="0" smtClean="0"/>
          </a:p>
          <a:p>
            <a:pPr marL="0" indent="0">
              <a:buNone/>
            </a:pPr>
            <a:r>
              <a:rPr lang="en-US" sz="1300" dirty="0" smtClean="0"/>
              <a:t>Australasian </a:t>
            </a:r>
            <a:r>
              <a:rPr lang="en-US" sz="1300" dirty="0"/>
              <a:t>Meat Industry Employees’ Union v </a:t>
            </a:r>
            <a:r>
              <a:rPr lang="en-US" sz="1300" dirty="0" err="1"/>
              <a:t>Belandra</a:t>
            </a:r>
            <a:r>
              <a:rPr lang="en-US" sz="1300" dirty="0"/>
              <a:t> Pty Ltd [2003] FCA 910; (2003) 126 IR 165 at [113]-[133], especially at [126] and [133], </a:t>
            </a:r>
            <a:r>
              <a:rPr lang="en-US" sz="1300" i="1" dirty="0" smtClean="0"/>
              <a:t>Pearce </a:t>
            </a:r>
            <a:r>
              <a:rPr lang="en-US" sz="1300" i="1" dirty="0"/>
              <a:t>v WD Peacock &amp; Co Ltd</a:t>
            </a:r>
            <a:r>
              <a:rPr lang="en-US" sz="1300" dirty="0"/>
              <a:t> (1917) 23 CLR 199 at 205, referred to approvingly in </a:t>
            </a:r>
            <a:r>
              <a:rPr lang="en-US" sz="1300" i="1" dirty="0"/>
              <a:t>General Motors Holden Pty Ltd v Bowling</a:t>
            </a:r>
            <a:r>
              <a:rPr lang="en-US" sz="1300" dirty="0"/>
              <a:t> (1976) 51 ALJR 235 at 241; 12 ALR 605 at 616, </a:t>
            </a:r>
            <a:r>
              <a:rPr lang="en-US" sz="1300" i="1" dirty="0"/>
              <a:t>Bowling v General Motors-Holden Pty Ltd</a:t>
            </a:r>
            <a:r>
              <a:rPr lang="en-US" sz="1300" dirty="0"/>
              <a:t> (1975) 8 ALR 197 at 210, </a:t>
            </a:r>
            <a:r>
              <a:rPr lang="en-US" sz="1300" i="1" dirty="0" err="1"/>
              <a:t>Davids</a:t>
            </a:r>
            <a:r>
              <a:rPr lang="en-US" sz="1300" i="1" dirty="0"/>
              <a:t> Distribution Pty Ltd v National Union of Workers</a:t>
            </a:r>
            <a:r>
              <a:rPr lang="en-US" sz="1300" dirty="0"/>
              <a:t> (1999) 165 ALR 550 at 583</a:t>
            </a:r>
            <a:endParaRPr lang="en-AU" sz="1300" dirty="0"/>
          </a:p>
          <a:p>
            <a:pPr marL="0" indent="0">
              <a:buNone/>
            </a:pPr>
            <a:endParaRPr lang="en-US" dirty="0"/>
          </a:p>
        </p:txBody>
      </p:sp>
    </p:spTree>
    <p:extLst>
      <p:ext uri="{BB962C8B-B14F-4D97-AF65-F5344CB8AC3E}">
        <p14:creationId xmlns:p14="http://schemas.microsoft.com/office/powerpoint/2010/main" val="1497196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Barclay – the facts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President </a:t>
            </a:r>
            <a:r>
              <a:rPr lang="en-US" dirty="0"/>
              <a:t>of the AEU Sub-Branch at </a:t>
            </a:r>
            <a:r>
              <a:rPr lang="en-US" dirty="0" smtClean="0"/>
              <a:t>BRIT</a:t>
            </a:r>
          </a:p>
          <a:p>
            <a:pPr marL="0" indent="0">
              <a:buNone/>
            </a:pPr>
            <a:r>
              <a:rPr lang="en-US" dirty="0" smtClean="0"/>
              <a:t>In </a:t>
            </a:r>
            <a:r>
              <a:rPr lang="en-US" dirty="0"/>
              <a:t>the course of preparing for </a:t>
            </a:r>
            <a:r>
              <a:rPr lang="en-US" dirty="0" smtClean="0"/>
              <a:t>an audit</a:t>
            </a:r>
            <a:r>
              <a:rPr lang="en-US" dirty="0"/>
              <a:t>, concerns were expressed by members of the AEU to Greg Barclay as their union representative. </a:t>
            </a:r>
            <a:r>
              <a:rPr lang="en-US" dirty="0" smtClean="0"/>
              <a:t>Four members </a:t>
            </a:r>
            <a:r>
              <a:rPr lang="en-US" dirty="0"/>
              <a:t>told Barclay that:</a:t>
            </a:r>
            <a:endParaRPr lang="en-AU" dirty="0"/>
          </a:p>
          <a:p>
            <a:r>
              <a:rPr lang="en-US" dirty="0"/>
              <a:t>They did not want him to disclose their names or detailed information about their complaints to the employer. </a:t>
            </a:r>
            <a:endParaRPr lang="en-AU" dirty="0"/>
          </a:p>
          <a:p>
            <a:r>
              <a:rPr lang="en-US" dirty="0"/>
              <a:t>They did not want him to file a formal grievance or speak on their behalf to a line manager. </a:t>
            </a:r>
            <a:endParaRPr lang="en-AU" dirty="0"/>
          </a:p>
          <a:p>
            <a:r>
              <a:rPr lang="en-US" dirty="0"/>
              <a:t>They were concerned about the possibility or reprisals if their names were revealed to management. </a:t>
            </a:r>
            <a:endParaRPr lang="en-AU" dirty="0"/>
          </a:p>
          <a:p>
            <a:pPr marL="0" indent="0">
              <a:buNone/>
            </a:pPr>
            <a:endParaRPr lang="en-US" dirty="0"/>
          </a:p>
        </p:txBody>
      </p:sp>
    </p:spTree>
    <p:extLst>
      <p:ext uri="{BB962C8B-B14F-4D97-AF65-F5344CB8AC3E}">
        <p14:creationId xmlns:p14="http://schemas.microsoft.com/office/powerpoint/2010/main" val="2767729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e-mail </a:t>
            </a:r>
            <a:r>
              <a:rPr lang="en-US" dirty="0"/>
              <a:t>sent to the 153 union members </a:t>
            </a:r>
          </a:p>
        </p:txBody>
      </p:sp>
      <p:sp>
        <p:nvSpPr>
          <p:cNvPr id="3" name="Content Placeholder 2"/>
          <p:cNvSpPr>
            <a:spLocks noGrp="1"/>
          </p:cNvSpPr>
          <p:nvPr>
            <p:ph idx="1"/>
          </p:nvPr>
        </p:nvSpPr>
        <p:spPr/>
        <p:txBody>
          <a:bodyPr>
            <a:normAutofit lnSpcReduction="10000"/>
          </a:bodyPr>
          <a:lstStyle/>
          <a:p>
            <a:pPr marL="0" indent="0">
              <a:buNone/>
            </a:pPr>
            <a:r>
              <a:rPr lang="en-US" dirty="0" smtClean="0"/>
              <a:t>Subject</a:t>
            </a:r>
            <a:r>
              <a:rPr lang="en-US" dirty="0"/>
              <a:t>: AEU – A note of </a:t>
            </a:r>
            <a:r>
              <a:rPr lang="en-US" dirty="0" smtClean="0"/>
              <a:t>caution</a:t>
            </a:r>
            <a:endParaRPr lang="en-AU" dirty="0"/>
          </a:p>
          <a:p>
            <a:pPr marL="0" indent="0">
              <a:buNone/>
            </a:pPr>
            <a:r>
              <a:rPr lang="en-US" b="1" dirty="0" smtClean="0"/>
              <a:t>“</a:t>
            </a:r>
            <a:r>
              <a:rPr lang="en-US" dirty="0"/>
              <a:t>It has been reported by several members that they have witnessed or been asked to be part of producing false and fraudulent documents for the audit</a:t>
            </a:r>
            <a:r>
              <a:rPr lang="en-US" dirty="0" smtClean="0"/>
              <a:t>.</a:t>
            </a:r>
            <a:endParaRPr lang="en-AU" dirty="0"/>
          </a:p>
          <a:p>
            <a:pPr marL="0" indent="0">
              <a:buNone/>
            </a:pPr>
            <a:r>
              <a:rPr lang="en-US" dirty="0"/>
              <a:t>It is stating the obvious but, </a:t>
            </a:r>
            <a:r>
              <a:rPr lang="en-US" b="1" dirty="0"/>
              <a:t>DO NOT AGREE TO BE PART OF ANY ATTEMPT TO CREATE FALSE/FRADULENT DOCUMENTATION OR PARTICIPATE IN THESE TYPES OF ACTIVITIES</a:t>
            </a:r>
            <a:r>
              <a:rPr lang="en-US" dirty="0"/>
              <a:t>. If you have felt pressured</a:t>
            </a:r>
            <a:r>
              <a:rPr lang="en-US" b="1" dirty="0"/>
              <a:t> </a:t>
            </a:r>
            <a:r>
              <a:rPr lang="en-US" dirty="0"/>
              <a:t>to participate in this kind of activity please (as have several members to date) contact</a:t>
            </a:r>
            <a:r>
              <a:rPr lang="en-US" b="1" dirty="0"/>
              <a:t> </a:t>
            </a:r>
            <a:r>
              <a:rPr lang="en-US" dirty="0"/>
              <a:t>the AEU and seek their support and advice.</a:t>
            </a:r>
            <a:r>
              <a:rPr lang="en-US" dirty="0" smtClean="0"/>
              <a:t>”</a:t>
            </a:r>
          </a:p>
          <a:p>
            <a:pPr marL="0" indent="0">
              <a:buNone/>
            </a:pPr>
            <a:r>
              <a:rPr lang="en-US" dirty="0"/>
              <a:t>Signed Greg Barclay, President, BRIT AEU Sub-Branch</a:t>
            </a:r>
            <a:endParaRPr lang="en-AU" dirty="0"/>
          </a:p>
          <a:p>
            <a:pPr marL="0" indent="0">
              <a:buNone/>
            </a:pPr>
            <a:endParaRPr lang="en-AU" dirty="0"/>
          </a:p>
          <a:p>
            <a:pPr marL="0" indent="0">
              <a:buNone/>
            </a:pPr>
            <a:endParaRPr lang="en-US" dirty="0"/>
          </a:p>
        </p:txBody>
      </p:sp>
    </p:spTree>
    <p:extLst>
      <p:ext uri="{BB962C8B-B14F-4D97-AF65-F5344CB8AC3E}">
        <p14:creationId xmlns:p14="http://schemas.microsoft.com/office/powerpoint/2010/main" val="1580927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decision by the employer</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employer found there was a prima facie case Mr Barclay had breached a policy. </a:t>
            </a:r>
          </a:p>
          <a:p>
            <a:pPr marL="0" indent="0">
              <a:buNone/>
            </a:pPr>
            <a:r>
              <a:rPr lang="en-US" dirty="0" smtClean="0"/>
              <a:t>“It </a:t>
            </a:r>
            <a:r>
              <a:rPr lang="en-US" dirty="0"/>
              <a:t>appears to me that such disciplinary action may be warranted because of</a:t>
            </a:r>
            <a:r>
              <a:rPr lang="en-US" dirty="0" smtClean="0"/>
              <a:t>:</a:t>
            </a:r>
            <a:endParaRPr lang="en-AU" dirty="0"/>
          </a:p>
          <a:p>
            <a:r>
              <a:rPr lang="en-US" dirty="0" smtClean="0"/>
              <a:t>the </a:t>
            </a:r>
            <a:r>
              <a:rPr lang="en-US" dirty="0"/>
              <a:t>manner in which you have raised the allegation, via a broadly distributed email;</a:t>
            </a:r>
            <a:endParaRPr lang="en-AU" dirty="0"/>
          </a:p>
          <a:p>
            <a:r>
              <a:rPr lang="en-US" dirty="0" smtClean="0"/>
              <a:t>your </a:t>
            </a:r>
            <a:r>
              <a:rPr lang="en-US" dirty="0"/>
              <a:t>actions in not reporting the instances of alleged improper conduct directly to your manager or me to enable us to take appropriate action; and</a:t>
            </a:r>
            <a:endParaRPr lang="en-AU" dirty="0"/>
          </a:p>
          <a:p>
            <a:r>
              <a:rPr lang="en-US" dirty="0" smtClean="0"/>
              <a:t>your </a:t>
            </a:r>
            <a:r>
              <a:rPr lang="en-US" dirty="0"/>
              <a:t>refusal or failure to provide particulars of the allegations when asked to do so by your manager</a:t>
            </a:r>
            <a:r>
              <a:rPr lang="en-US" dirty="0" smtClean="0"/>
              <a:t>.”</a:t>
            </a:r>
            <a:r>
              <a:rPr lang="en-AU" dirty="0" smtClean="0"/>
              <a:t> </a:t>
            </a:r>
            <a:endParaRPr lang="en-US" dirty="0"/>
          </a:p>
        </p:txBody>
      </p:sp>
    </p:spTree>
    <p:extLst>
      <p:ext uri="{BB962C8B-B14F-4D97-AF65-F5344CB8AC3E}">
        <p14:creationId xmlns:p14="http://schemas.microsoft.com/office/powerpoint/2010/main" val="4261387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decision by the employer II</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Mr </a:t>
            </a:r>
            <a:r>
              <a:rPr lang="en-US" dirty="0"/>
              <a:t>Barclay was suspended on full pay, denied internet access through </a:t>
            </a:r>
            <a:r>
              <a:rPr lang="en-US" dirty="0" smtClean="0"/>
              <a:t>the BRIT </a:t>
            </a:r>
            <a:r>
              <a:rPr lang="en-US" dirty="0"/>
              <a:t>computer system and prohibited from entering the BRIT </a:t>
            </a:r>
            <a:r>
              <a:rPr lang="en-US" dirty="0" smtClean="0"/>
              <a:t>premises.</a:t>
            </a:r>
          </a:p>
          <a:p>
            <a:pPr marL="0" indent="0">
              <a:buNone/>
            </a:pPr>
            <a:r>
              <a:rPr lang="en-US" dirty="0" smtClean="0"/>
              <a:t>The reason the decision maker gave for the action was that ‘Mr </a:t>
            </a:r>
            <a:r>
              <a:rPr lang="en-US" dirty="0"/>
              <a:t>Barclay’s conduct in sending the Email on </a:t>
            </a:r>
            <a:r>
              <a:rPr lang="en-US" dirty="0" smtClean="0"/>
              <a:t>the basis </a:t>
            </a:r>
            <a:r>
              <a:rPr lang="en-US" dirty="0"/>
              <a:t>that he is an employee of [BRIT] who is required to adhere to policy </a:t>
            </a:r>
            <a:r>
              <a:rPr lang="en-US" dirty="0" smtClean="0"/>
              <a:t>and procedures </a:t>
            </a:r>
            <a:r>
              <a:rPr lang="en-US" dirty="0"/>
              <a:t>that govern his employment, not because of his membership of or role in </a:t>
            </a:r>
            <a:r>
              <a:rPr lang="en-US" dirty="0" smtClean="0"/>
              <a:t>the A</a:t>
            </a:r>
            <a:r>
              <a:rPr lang="hr-HR" dirty="0" smtClean="0"/>
              <a:t>EU …</a:t>
            </a:r>
            <a:r>
              <a:rPr lang="en-US" dirty="0" smtClean="0"/>
              <a:t>I </a:t>
            </a:r>
            <a:r>
              <a:rPr lang="en-US" dirty="0"/>
              <a:t>made the decision to suspend Mr Barclay because I was of the view that </a:t>
            </a:r>
            <a:r>
              <a:rPr lang="en-US" dirty="0" smtClean="0"/>
              <a:t>the allegations </a:t>
            </a:r>
            <a:r>
              <a:rPr lang="en-US" dirty="0"/>
              <a:t>against him were serious and I was concerned that if Mr Barclay was </a:t>
            </a:r>
            <a:r>
              <a:rPr lang="en-US" dirty="0" smtClean="0"/>
              <a:t>not suspended </a:t>
            </a:r>
            <a:r>
              <a:rPr lang="en-US" dirty="0"/>
              <a:t>he might cause further damage to the reputation of [BRIT] and of the </a:t>
            </a:r>
            <a:r>
              <a:rPr lang="en-US" dirty="0" smtClean="0"/>
              <a:t>staff [</a:t>
            </a:r>
            <a:r>
              <a:rPr lang="en-US" dirty="0"/>
              <a:t>of BRIT]</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090195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and unconscious reasons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[27] The </a:t>
            </a:r>
            <a:r>
              <a:rPr lang="en-US" dirty="0"/>
              <a:t>central question under s 346 is why was the aggrieved person treated as he </a:t>
            </a:r>
            <a:r>
              <a:rPr lang="en-US" dirty="0" smtClean="0"/>
              <a:t>or she </a:t>
            </a:r>
            <a:r>
              <a:rPr lang="en-US" dirty="0"/>
              <a:t>was</a:t>
            </a:r>
            <a:r>
              <a:rPr lang="en-US" dirty="0" smtClean="0"/>
              <a:t>? </a:t>
            </a:r>
            <a:r>
              <a:rPr lang="en-US" dirty="0"/>
              <a:t>The determination of those questions involves </a:t>
            </a:r>
            <a:r>
              <a:rPr lang="en-US" dirty="0" err="1"/>
              <a:t>characterisation</a:t>
            </a:r>
            <a:r>
              <a:rPr lang="en-US" dirty="0"/>
              <a:t> of the reason </a:t>
            </a:r>
            <a:r>
              <a:rPr lang="en-US" dirty="0" smtClean="0"/>
              <a:t>or reasons </a:t>
            </a:r>
            <a:r>
              <a:rPr lang="en-US" dirty="0"/>
              <a:t>of the person who took the adverse action. The state of mind or </a:t>
            </a:r>
            <a:r>
              <a:rPr lang="en-US" dirty="0" smtClean="0"/>
              <a:t>subjective intention </a:t>
            </a:r>
            <a:r>
              <a:rPr lang="en-US" dirty="0"/>
              <a:t>of that person will be centrally relevant, but it is not decisive. What is </a:t>
            </a:r>
            <a:r>
              <a:rPr lang="en-US" dirty="0" smtClean="0"/>
              <a:t>required is </a:t>
            </a:r>
            <a:r>
              <a:rPr lang="en-US" dirty="0"/>
              <a:t>a determination of </a:t>
            </a:r>
            <a:r>
              <a:rPr lang="en-US" dirty="0" smtClean="0"/>
              <a:t>… the </a:t>
            </a:r>
            <a:r>
              <a:rPr lang="en-US" dirty="0"/>
              <a:t>“real reason” for the conduct. The real reason for </a:t>
            </a:r>
            <a:r>
              <a:rPr lang="en-US" dirty="0" smtClean="0"/>
              <a:t>a person’s </a:t>
            </a:r>
            <a:r>
              <a:rPr lang="en-US" dirty="0"/>
              <a:t>conduct is not necessarily the reason that the person asserts, even where </a:t>
            </a:r>
            <a:r>
              <a:rPr lang="en-US" dirty="0" smtClean="0"/>
              <a:t>the person </a:t>
            </a:r>
            <a:r>
              <a:rPr lang="en-US" dirty="0"/>
              <a:t>genuinely believes he or she was motivated by that reason. The search is </a:t>
            </a:r>
            <a:r>
              <a:rPr lang="en-US" dirty="0" smtClean="0"/>
              <a:t>for what </a:t>
            </a:r>
            <a:r>
              <a:rPr lang="en-US" dirty="0"/>
              <a:t>actuated the conduct of the person, not for what the person thinks he or she </a:t>
            </a:r>
            <a:r>
              <a:rPr lang="en-US" dirty="0" smtClean="0"/>
              <a:t>was actuated </a:t>
            </a:r>
            <a:r>
              <a:rPr lang="en-US" dirty="0"/>
              <a:t>by. In that regard, </a:t>
            </a:r>
            <a:r>
              <a:rPr lang="en-US" b="1" dirty="0"/>
              <a:t>the real reason may be conscious or unconscious, and </a:t>
            </a:r>
            <a:r>
              <a:rPr lang="en-US" b="1" dirty="0" smtClean="0"/>
              <a:t>where unconscious </a:t>
            </a:r>
            <a:r>
              <a:rPr lang="en-US" b="1" dirty="0"/>
              <a:t>or not appreciated or understood, </a:t>
            </a:r>
            <a:r>
              <a:rPr lang="en-US" dirty="0"/>
              <a:t>adverse action will not be </a:t>
            </a:r>
            <a:r>
              <a:rPr lang="en-US" dirty="0" smtClean="0"/>
              <a:t>excused simply </a:t>
            </a:r>
            <a:r>
              <a:rPr lang="en-US" dirty="0"/>
              <a:t>because its perpetrator held a benevolent intent. It is not open to </a:t>
            </a:r>
            <a:r>
              <a:rPr lang="en-US" dirty="0" smtClean="0"/>
              <a:t>the decision</a:t>
            </a:r>
            <a:r>
              <a:rPr lang="en-US" dirty="0"/>
              <a:t>-maker to choose to ignore the objective connection between the decision he </a:t>
            </a:r>
            <a:r>
              <a:rPr lang="en-US" dirty="0" smtClean="0"/>
              <a:t>or she </a:t>
            </a:r>
            <a:r>
              <a:rPr lang="en-US" dirty="0"/>
              <a:t>is making and the attribute or activity in question.</a:t>
            </a:r>
            <a:endParaRPr lang="en-US" dirty="0"/>
          </a:p>
        </p:txBody>
      </p:sp>
    </p:spTree>
    <p:extLst>
      <p:ext uri="{BB962C8B-B14F-4D97-AF65-F5344CB8AC3E}">
        <p14:creationId xmlns:p14="http://schemas.microsoft.com/office/powerpoint/2010/main" val="3241852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zone of protection</a:t>
            </a:r>
            <a:endParaRPr lang="en-US" dirty="0"/>
          </a:p>
        </p:txBody>
      </p:sp>
      <p:sp>
        <p:nvSpPr>
          <p:cNvPr id="3" name="Content Placeholder 2"/>
          <p:cNvSpPr>
            <a:spLocks noGrp="1"/>
          </p:cNvSpPr>
          <p:nvPr>
            <p:ph idx="1"/>
          </p:nvPr>
        </p:nvSpPr>
        <p:spPr/>
        <p:txBody>
          <a:bodyPr/>
          <a:lstStyle/>
          <a:p>
            <a:pPr marL="0" indent="0">
              <a:buNone/>
            </a:pPr>
            <a:r>
              <a:rPr lang="en-US" dirty="0" smtClean="0"/>
              <a:t>[73] and [74] All </a:t>
            </a:r>
            <a:r>
              <a:rPr lang="en-US" dirty="0"/>
              <a:t>of the relevant conduct in issue in this case involved Mr Barclay in his union capacity. None of it involved him in his capacity as an employee of BRIT. Mr Barclay’s interaction with other members of the AEU, in receiving information, maintaining the confidence of the information received, and communicating with AEU members through his email, was all done for and on behalf of the </a:t>
            </a:r>
            <a:r>
              <a:rPr lang="en-US" dirty="0" smtClean="0"/>
              <a:t>AEU…</a:t>
            </a:r>
            <a:r>
              <a:rPr lang="en-US" b="1" dirty="0" smtClean="0"/>
              <a:t>If </a:t>
            </a:r>
            <a:r>
              <a:rPr lang="en-US" b="1" dirty="0"/>
              <a:t>adverse action is taken by an employer in response to conduct of a union, it is impossible for that employer to dissociate or divorce </a:t>
            </a:r>
            <a:r>
              <a:rPr lang="en-US" dirty="0"/>
              <a:t>from that conduct its reason for the taking of the adverse action simply by </a:t>
            </a:r>
            <a:r>
              <a:rPr lang="en-US" dirty="0" err="1"/>
              <a:t>characterising</a:t>
            </a:r>
            <a:r>
              <a:rPr lang="en-US" dirty="0"/>
              <a:t> the activity of the union as the activity of its employee.’</a:t>
            </a:r>
            <a:endParaRPr lang="en-AU" dirty="0"/>
          </a:p>
        </p:txBody>
      </p:sp>
    </p:spTree>
    <p:extLst>
      <p:ext uri="{BB962C8B-B14F-4D97-AF65-F5344CB8AC3E}">
        <p14:creationId xmlns:p14="http://schemas.microsoft.com/office/powerpoint/2010/main" val="4108735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rejection of the argument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“it </a:t>
            </a:r>
            <a:r>
              <a:rPr lang="en-US" dirty="0"/>
              <a:t>is erroneous to treat the onus imposed on an employer by s 361 as being made heavier (or rendered impossible to discharge) because an employee affected by adverse action happens to be an officer of an industrial </a:t>
            </a:r>
            <a:r>
              <a:rPr lang="en-US" dirty="0" smtClean="0"/>
              <a:t>association…. a </a:t>
            </a:r>
            <a:r>
              <a:rPr lang="en-US" dirty="0"/>
              <a:t>person who happens to be engaged in industrial activity should not have an advantage not enjoyed by other workers. Central to the respondents' argument on this appeal was the contrary and incorrect view that Mr Barclay's status as an officer of an industrial association engaged in lawful industrial activity at the time that </a:t>
            </a:r>
            <a:r>
              <a:rPr lang="en-US" dirty="0" err="1"/>
              <a:t>Dr</a:t>
            </a:r>
            <a:r>
              <a:rPr lang="en-US" dirty="0"/>
              <a:t> Harvey took adverse action against him meant that Mr Barclay's union position and activities were inextricably entwined with the adverse action, and that Mr Barclay was therefore immune, and protected, from the adverse action</a:t>
            </a:r>
            <a:r>
              <a:rPr lang="en-US" dirty="0" smtClean="0"/>
              <a:t>.” [61] </a:t>
            </a:r>
            <a:endParaRPr lang="en-US" dirty="0"/>
          </a:p>
        </p:txBody>
      </p:sp>
    </p:spTree>
    <p:extLst>
      <p:ext uri="{BB962C8B-B14F-4D97-AF65-F5344CB8AC3E}">
        <p14:creationId xmlns:p14="http://schemas.microsoft.com/office/powerpoint/2010/main" val="3945587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Dissociation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The </a:t>
            </a:r>
            <a:r>
              <a:rPr lang="en-US" dirty="0" smtClean="0"/>
              <a:t>prohibited reason for </a:t>
            </a:r>
            <a:r>
              <a:rPr lang="en-US" dirty="0"/>
              <a:t>the adverse action </a:t>
            </a:r>
            <a:r>
              <a:rPr lang="en-US" dirty="0" smtClean="0"/>
              <a:t>must not be a substantial </a:t>
            </a:r>
            <a:r>
              <a:rPr lang="en-US" dirty="0"/>
              <a:t>and operative </a:t>
            </a:r>
            <a:r>
              <a:rPr lang="en-US" dirty="0" smtClean="0"/>
              <a:t>factor for the adverse action. </a:t>
            </a:r>
            <a:endParaRPr lang="en-US" dirty="0"/>
          </a:p>
          <a:p>
            <a:pPr marL="0" indent="0">
              <a:buNone/>
            </a:pPr>
            <a:r>
              <a:rPr lang="en-US" dirty="0" smtClean="0"/>
              <a:t>“It </a:t>
            </a:r>
            <a:r>
              <a:rPr lang="en-US" dirty="0"/>
              <a:t>is a related error to treat an employee's union position and activity as necessarily being a factor which must have something to do with adverse action, or which can never be dissociated from adverse action. It is a misunderstanding of, and contrary to, </a:t>
            </a:r>
            <a:r>
              <a:rPr lang="en-US" i="1" dirty="0"/>
              <a:t>Bowling</a:t>
            </a:r>
            <a:r>
              <a:rPr lang="en-US" dirty="0"/>
              <a:t> to require that the establishment of the reason for adverse action must be entirely dissociated from an employee's union position or </a:t>
            </a:r>
            <a:r>
              <a:rPr lang="en-US" dirty="0" smtClean="0"/>
              <a:t>activities….The </a:t>
            </a:r>
            <a:r>
              <a:rPr lang="en-US" dirty="0"/>
              <a:t>onus of proving that an employee's union position and activity was not an operative factor in taking adverse action is to be discharged on the balance of probabilities in the light of all the established evidence</a:t>
            </a:r>
            <a:r>
              <a:rPr lang="en-US" dirty="0" smtClean="0"/>
              <a:t>.” [62]</a:t>
            </a:r>
            <a:endParaRPr lang="en-US" dirty="0"/>
          </a:p>
        </p:txBody>
      </p:sp>
    </p:spTree>
    <p:extLst>
      <p:ext uri="{BB962C8B-B14F-4D97-AF65-F5344CB8AC3E}">
        <p14:creationId xmlns:p14="http://schemas.microsoft.com/office/powerpoint/2010/main" val="58553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Richard Feynman </a:t>
            </a:r>
            <a:endParaRPr lang="en-US" dirty="0"/>
          </a:p>
        </p:txBody>
      </p:sp>
      <p:pic>
        <p:nvPicPr>
          <p:cNvPr id="4" name="Content Placeholder 3" descr="richard.feynman.jpg"/>
          <p:cNvPicPr>
            <a:picLocks noGrp="1" noChangeAspect="1"/>
          </p:cNvPicPr>
          <p:nvPr>
            <p:ph idx="1"/>
          </p:nvPr>
        </p:nvPicPr>
        <p:blipFill>
          <a:blip r:embed="rId2">
            <a:extLst>
              <a:ext uri="{28A0092B-C50C-407E-A947-70E740481C1C}">
                <a14:useLocalDpi xmlns:a14="http://schemas.microsoft.com/office/drawing/2010/main" val="0"/>
              </a:ext>
            </a:extLst>
          </a:blip>
          <a:srcRect t="10506" b="10506"/>
          <a:stretch>
            <a:fillRect/>
          </a:stretch>
        </p:blipFill>
        <p:spPr/>
      </p:pic>
    </p:spTree>
    <p:extLst>
      <p:ext uri="{BB962C8B-B14F-4D97-AF65-F5344CB8AC3E}">
        <p14:creationId xmlns:p14="http://schemas.microsoft.com/office/powerpoint/2010/main" val="76873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he decision maker’s reasons I</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[44] The </a:t>
            </a:r>
            <a:r>
              <a:rPr lang="en-US" dirty="0"/>
              <a:t>imposition of the statutory presumption in s 361, and </a:t>
            </a:r>
            <a:r>
              <a:rPr lang="en-US" dirty="0" smtClean="0"/>
              <a:t>the correlative </a:t>
            </a:r>
            <a:r>
              <a:rPr lang="en-US" dirty="0"/>
              <a:t>onus on employers, naturally and ordinarily mean that direct </a:t>
            </a:r>
            <a:r>
              <a:rPr lang="en-US" dirty="0" smtClean="0"/>
              <a:t>evidence of </a:t>
            </a:r>
            <a:r>
              <a:rPr lang="en-US" dirty="0"/>
              <a:t>a decision-maker as to state of mind, intent or purpose will bear upon </a:t>
            </a:r>
            <a:r>
              <a:rPr lang="en-US" dirty="0" smtClean="0"/>
              <a:t>the question </a:t>
            </a:r>
            <a:r>
              <a:rPr lang="en-US" dirty="0"/>
              <a:t>of why adverse action was taken, although the central question </a:t>
            </a:r>
            <a:r>
              <a:rPr lang="en-US" dirty="0" smtClean="0"/>
              <a:t>remains “</a:t>
            </a:r>
            <a:r>
              <a:rPr lang="en-US" dirty="0"/>
              <a:t>why was the adverse action taken?</a:t>
            </a:r>
            <a:r>
              <a:rPr lang="en-US" dirty="0" smtClean="0"/>
              <a:t>” (and at [120]</a:t>
            </a:r>
          </a:p>
          <a:p>
            <a:pPr marL="0" indent="0">
              <a:buNone/>
            </a:pPr>
            <a:r>
              <a:rPr lang="en-US" dirty="0" smtClean="0"/>
              <a:t>[140] The </a:t>
            </a:r>
            <a:r>
              <a:rPr lang="en-US" dirty="0"/>
              <a:t>word "because" requires an investigation of </a:t>
            </a:r>
            <a:r>
              <a:rPr lang="en-US" dirty="0" err="1"/>
              <a:t>Dr</a:t>
            </a:r>
            <a:r>
              <a:rPr lang="en-US" dirty="0"/>
              <a:t> Harvey's reasons for her </a:t>
            </a:r>
            <a:r>
              <a:rPr lang="en-US" dirty="0" smtClean="0"/>
              <a:t>conduct….Examining </a:t>
            </a:r>
            <a:r>
              <a:rPr lang="en-US" dirty="0"/>
              <a:t>whether a particular reason was an operative or immediate reason for an action calls for an inquiry into the mental processes of the person responsible for that action…</a:t>
            </a:r>
            <a:r>
              <a:rPr lang="en-US" dirty="0" smtClean="0"/>
              <a:t>…[146] To </a:t>
            </a:r>
            <a:r>
              <a:rPr lang="en-US" dirty="0"/>
              <a:t>search for the "reason" for a voluntary action is to search for the reasoning actually employed by the person who acted. </a:t>
            </a:r>
            <a:endParaRPr lang="en-US" dirty="0" smtClean="0"/>
          </a:p>
          <a:p>
            <a:pPr marL="0" indent="0">
              <a:buNone/>
            </a:pPr>
            <a:endParaRPr lang="en-US" dirty="0" smtClean="0"/>
          </a:p>
        </p:txBody>
      </p:sp>
      <p:sp>
        <p:nvSpPr>
          <p:cNvPr id="4" name="TextBox 3"/>
          <p:cNvSpPr txBox="1"/>
          <p:nvPr/>
        </p:nvSpPr>
        <p:spPr>
          <a:xfrm>
            <a:off x="3456596" y="4886706"/>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719255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decision maker’s reasons 2</a:t>
            </a:r>
          </a:p>
        </p:txBody>
      </p:sp>
      <p:sp>
        <p:nvSpPr>
          <p:cNvPr id="3" name="Content Placeholder 2"/>
          <p:cNvSpPr>
            <a:spLocks noGrp="1"/>
          </p:cNvSpPr>
          <p:nvPr>
            <p:ph idx="1"/>
          </p:nvPr>
        </p:nvSpPr>
        <p:spPr/>
        <p:txBody>
          <a:bodyPr>
            <a:normAutofit/>
          </a:bodyPr>
          <a:lstStyle/>
          <a:p>
            <a:pPr marL="0" indent="0">
              <a:buNone/>
            </a:pPr>
            <a:r>
              <a:rPr lang="en-US" dirty="0" smtClean="0"/>
              <a:t>“The </a:t>
            </a:r>
            <a:r>
              <a:rPr lang="en-US" dirty="0"/>
              <a:t>respondents submit, with support from the Minister, that (a) questions of subjectivity as opposed to objectivity serve only to misdirect the correct interpretation of s 346; rather, the relevant inquiry concerns that which the employer must establish to avoid a finding of </a:t>
            </a:r>
            <a:r>
              <a:rPr lang="en-US" dirty="0" smtClean="0"/>
              <a:t>contravention….. </a:t>
            </a:r>
            <a:r>
              <a:rPr lang="en-US" dirty="0"/>
              <a:t>Submission (a) should be </a:t>
            </a:r>
            <a:r>
              <a:rPr lang="en-US" dirty="0" smtClean="0"/>
              <a:t>accepted…. to </a:t>
            </a:r>
            <a:r>
              <a:rPr lang="en-US" dirty="0"/>
              <a:t>engage upon an inquiry contrasting "objective" and "subjective" reasons is to adopt an illusory frame of reference. Such an inquiry into the "objective" reasons risks the substitution by the court of its view of the matter for the finding it must make upon an issue of fact</a:t>
            </a:r>
            <a:r>
              <a:rPr lang="en-US" dirty="0" smtClean="0"/>
              <a:t>.” [120] and [121]</a:t>
            </a:r>
          </a:p>
          <a:p>
            <a:pPr marL="0" indent="0">
              <a:buNone/>
            </a:pPr>
            <a:r>
              <a:rPr lang="en-US" dirty="0" smtClean="0"/>
              <a:t>[127] …it </a:t>
            </a:r>
            <a:r>
              <a:rPr lang="en-US" dirty="0"/>
              <a:t>was the reasons of the decision-maker at the time the adverse action was taken which was the focus of the inquiry.</a:t>
            </a:r>
          </a:p>
        </p:txBody>
      </p:sp>
    </p:spTree>
    <p:extLst>
      <p:ext uri="{BB962C8B-B14F-4D97-AF65-F5344CB8AC3E}">
        <p14:creationId xmlns:p14="http://schemas.microsoft.com/office/powerpoint/2010/main" val="3911882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displacing the onus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[44</a:t>
            </a:r>
            <a:r>
              <a:rPr lang="en-US" dirty="0" smtClean="0"/>
              <a:t>] “Direct </a:t>
            </a:r>
            <a:r>
              <a:rPr lang="en-US" dirty="0"/>
              <a:t>evidence of the </a:t>
            </a:r>
            <a:r>
              <a:rPr lang="en-US" dirty="0" smtClean="0"/>
              <a:t>reason why </a:t>
            </a:r>
            <a:r>
              <a:rPr lang="en-US" dirty="0"/>
              <a:t>a decision-maker took adverse action, which may include positive </a:t>
            </a:r>
            <a:r>
              <a:rPr lang="en-US" dirty="0" smtClean="0"/>
              <a:t>evidence that </a:t>
            </a:r>
            <a:r>
              <a:rPr lang="en-US" dirty="0"/>
              <a:t>the action was not taken for a prohibited reason, may be unreliable </a:t>
            </a:r>
            <a:r>
              <a:rPr lang="en-US" dirty="0" smtClean="0"/>
              <a:t>because of </a:t>
            </a:r>
            <a:r>
              <a:rPr lang="en-US" dirty="0"/>
              <a:t>other contradictory evidence given by the decision-</a:t>
            </a:r>
            <a:r>
              <a:rPr lang="en-US" dirty="0" smtClean="0"/>
              <a:t>maker </a:t>
            </a:r>
            <a:r>
              <a:rPr lang="en-US" dirty="0"/>
              <a:t>or because </a:t>
            </a:r>
            <a:r>
              <a:rPr lang="en-US" dirty="0" smtClean="0"/>
              <a:t>other objective </a:t>
            </a:r>
            <a:r>
              <a:rPr lang="en-US" dirty="0"/>
              <a:t>facts are proven which contradict the decision-maker’s </a:t>
            </a:r>
            <a:r>
              <a:rPr lang="en-US" dirty="0" smtClean="0"/>
              <a:t>evidence. However</a:t>
            </a:r>
            <a:r>
              <a:rPr lang="en-US" dirty="0"/>
              <a:t>, direct testimony from the decision-maker which is accepted as </a:t>
            </a:r>
            <a:r>
              <a:rPr lang="en-US" dirty="0" smtClean="0"/>
              <a:t>reliable is </a:t>
            </a:r>
            <a:r>
              <a:rPr lang="en-US" dirty="0"/>
              <a:t>capable of discharging the burden upon an employer even though an </a:t>
            </a:r>
            <a:r>
              <a:rPr lang="en-US" dirty="0" smtClean="0"/>
              <a:t>employee may </a:t>
            </a:r>
            <a:r>
              <a:rPr lang="en-US" dirty="0"/>
              <a:t>be an officer or member of an industrial association and engage in </a:t>
            </a:r>
            <a:r>
              <a:rPr lang="en-US" dirty="0" smtClean="0"/>
              <a:t>industrial activity.”</a:t>
            </a:r>
          </a:p>
          <a:p>
            <a:pPr marL="0" indent="0">
              <a:buNone/>
            </a:pPr>
            <a:r>
              <a:rPr lang="en-US" dirty="0" smtClean="0"/>
              <a:t>[142] Of </a:t>
            </a:r>
            <a:r>
              <a:rPr lang="en-US" dirty="0"/>
              <a:t>course, "mere declarations" by a witness as to his or her "mental state" may not be sufficient to discharge the appellant's burden of proof under s </a:t>
            </a:r>
            <a:r>
              <a:rPr lang="en-US" dirty="0" smtClean="0"/>
              <a:t>361. </a:t>
            </a:r>
            <a:r>
              <a:rPr lang="en-US" dirty="0"/>
              <a:t>External circumstances could put into question the reliability or credibility of those declarations. But </a:t>
            </a:r>
            <a:r>
              <a:rPr lang="en-US" dirty="0" err="1"/>
              <a:t>Dr</a:t>
            </a:r>
            <a:r>
              <a:rPr lang="en-US" dirty="0"/>
              <a:t> Harvey's evidence did not consist only of "mere declarations". </a:t>
            </a:r>
          </a:p>
        </p:txBody>
      </p:sp>
    </p:spTree>
    <p:extLst>
      <p:ext uri="{BB962C8B-B14F-4D97-AF65-F5344CB8AC3E}">
        <p14:creationId xmlns:p14="http://schemas.microsoft.com/office/powerpoint/2010/main" val="2105674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McCain – d</a:t>
            </a:r>
            <a:r>
              <a:rPr lang="en-US" dirty="0" smtClean="0"/>
              <a:t>issociating </a:t>
            </a:r>
            <a:r>
              <a:rPr lang="en-US" dirty="0" smtClean="0"/>
              <a:t>the impugned reason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t>
            </a:r>
            <a:r>
              <a:rPr lang="en-US" dirty="0" smtClean="0"/>
              <a:t>If </a:t>
            </a:r>
            <a:r>
              <a:rPr lang="en-US" dirty="0"/>
              <a:t>there is an association between the reason for the adverse action and the industrial activity, it will be necessary for an employer to prove that such an association was not an operative factor in the taking of the adverse </a:t>
            </a:r>
            <a:r>
              <a:rPr lang="en-US" dirty="0" smtClean="0"/>
              <a:t>action. Ordinarily</a:t>
            </a:r>
            <a:r>
              <a:rPr lang="en-US" dirty="0"/>
              <a:t>, the manner in which an activity is carried out bears a close relationship to the activity itself.  Indeed, the manner of carrying out an activity may not be distinguishable from the activity itself.  Much depends upon the nature of the activity and the extent to which the manner in which it is carried out is properly to be regarded as falling within the scope of the activity itself</a:t>
            </a:r>
            <a:r>
              <a:rPr lang="en-US" dirty="0" smtClean="0"/>
              <a:t>.’</a:t>
            </a:r>
            <a:r>
              <a:rPr lang="en-US" dirty="0"/>
              <a:t>  </a:t>
            </a:r>
            <a:r>
              <a:rPr lang="en-US" i="1" dirty="0" smtClean="0"/>
              <a:t>AMWU </a:t>
            </a:r>
            <a:r>
              <a:rPr lang="en-US" i="1" dirty="0"/>
              <a:t>v McCain Foods (</a:t>
            </a:r>
            <a:r>
              <a:rPr lang="en-US" i="1" dirty="0" err="1"/>
              <a:t>Aust</a:t>
            </a:r>
            <a:r>
              <a:rPr lang="en-US" i="1" dirty="0"/>
              <a:t>) Pty Ltd</a:t>
            </a:r>
            <a:r>
              <a:rPr lang="en-US" dirty="0"/>
              <a:t> [2012] FCA </a:t>
            </a:r>
            <a:r>
              <a:rPr lang="en-US" dirty="0" smtClean="0"/>
              <a:t>1126 at [35] and [36].</a:t>
            </a:r>
            <a:endParaRPr lang="en-US" dirty="0"/>
          </a:p>
          <a:p>
            <a:pPr marL="0" indent="0">
              <a:buNone/>
            </a:pPr>
            <a:endParaRPr lang="en-US" dirty="0"/>
          </a:p>
        </p:txBody>
      </p:sp>
    </p:spTree>
    <p:extLst>
      <p:ext uri="{BB962C8B-B14F-4D97-AF65-F5344CB8AC3E}">
        <p14:creationId xmlns:p14="http://schemas.microsoft.com/office/powerpoint/2010/main" val="3007516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“Because”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Why did the decision maker take the adverse action?</a:t>
            </a:r>
          </a:p>
          <a:p>
            <a:pPr marL="0" indent="0">
              <a:buNone/>
            </a:pPr>
            <a:r>
              <a:rPr lang="en-US" dirty="0" smtClean="0"/>
              <a:t>Centrality of the evidence of the decision maker: Bowling</a:t>
            </a:r>
          </a:p>
          <a:p>
            <a:pPr marL="0" indent="0">
              <a:buNone/>
            </a:pPr>
            <a:r>
              <a:rPr lang="en-US" dirty="0" smtClean="0"/>
              <a:t>Where the decision maker’s denial is accepted: Barclay</a:t>
            </a:r>
          </a:p>
          <a:p>
            <a:pPr marL="0" indent="0">
              <a:buNone/>
            </a:pPr>
            <a:r>
              <a:rPr lang="en-US" dirty="0" smtClean="0"/>
              <a:t>The evidence may be rejected</a:t>
            </a:r>
          </a:p>
          <a:p>
            <a:pPr marL="0" indent="0">
              <a:buNone/>
            </a:pPr>
            <a:r>
              <a:rPr lang="en-US" dirty="0"/>
              <a:t>Decisions by </a:t>
            </a:r>
            <a:r>
              <a:rPr lang="en-US" dirty="0" smtClean="0"/>
              <a:t>corporations and committees</a:t>
            </a: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163739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wash – up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There is no contravention of the provisions:</a:t>
            </a:r>
          </a:p>
          <a:p>
            <a:pPr marL="0" indent="0">
              <a:buNone/>
            </a:pPr>
            <a:r>
              <a:rPr lang="en-US" dirty="0" smtClean="0"/>
              <a:t>when the decision maker gives evidence, that is believed, </a:t>
            </a:r>
            <a:r>
              <a:rPr lang="en-US" dirty="0"/>
              <a:t>for </a:t>
            </a:r>
            <a:r>
              <a:rPr lang="en-US" dirty="0" smtClean="0"/>
              <a:t>taking the adverse action; and </a:t>
            </a:r>
          </a:p>
          <a:p>
            <a:pPr marL="0" indent="0">
              <a:buNone/>
            </a:pPr>
            <a:r>
              <a:rPr lang="en-US" dirty="0"/>
              <a:t>the decision </a:t>
            </a:r>
            <a:r>
              <a:rPr lang="en-US" dirty="0" smtClean="0"/>
              <a:t>maker’s reason is dissociated from the protected status or activities.</a:t>
            </a:r>
          </a:p>
          <a:p>
            <a:pPr marL="0" indent="0">
              <a:buNone/>
            </a:pPr>
            <a:endParaRPr lang="en-US" dirty="0" smtClean="0"/>
          </a:p>
        </p:txBody>
      </p:sp>
    </p:spTree>
    <p:extLst>
      <p:ext uri="{BB962C8B-B14F-4D97-AF65-F5344CB8AC3E}">
        <p14:creationId xmlns:p14="http://schemas.microsoft.com/office/powerpoint/2010/main" val="4232228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endParaRPr lang="en-US" dirty="0"/>
          </a:p>
        </p:txBody>
      </p:sp>
      <p:pic>
        <p:nvPicPr>
          <p:cNvPr id="4" name="Content Placeholder 3" descr="feynman-bongos.jpg"/>
          <p:cNvPicPr>
            <a:picLocks noGrp="1" noChangeAspect="1"/>
          </p:cNvPicPr>
          <p:nvPr>
            <p:ph idx="1"/>
          </p:nvPr>
        </p:nvPicPr>
        <p:blipFill>
          <a:blip r:embed="rId2">
            <a:extLst>
              <a:ext uri="{28A0092B-C50C-407E-A947-70E740481C1C}">
                <a14:useLocalDpi xmlns:a14="http://schemas.microsoft.com/office/drawing/2010/main" val="0"/>
              </a:ext>
            </a:extLst>
          </a:blip>
          <a:srcRect l="-113979" r="-113979"/>
          <a:stretch>
            <a:fillRect/>
          </a:stretch>
        </p:blipFill>
        <p:spPr>
          <a:xfrm>
            <a:off x="-2334214" y="2756646"/>
            <a:ext cx="8308975" cy="3491753"/>
          </a:xfrm>
        </p:spPr>
      </p:pic>
    </p:spTree>
    <p:extLst>
      <p:ext uri="{BB962C8B-B14F-4D97-AF65-F5344CB8AC3E}">
        <p14:creationId xmlns:p14="http://schemas.microsoft.com/office/powerpoint/2010/main" val="3311091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science</a:t>
            </a:r>
            <a:endParaRPr lang="en-US" dirty="0"/>
          </a:p>
        </p:txBody>
      </p:sp>
      <p:sp>
        <p:nvSpPr>
          <p:cNvPr id="3" name="Content Placeholder 2"/>
          <p:cNvSpPr>
            <a:spLocks noGrp="1"/>
          </p:cNvSpPr>
          <p:nvPr>
            <p:ph idx="1"/>
          </p:nvPr>
        </p:nvSpPr>
        <p:spPr/>
        <p:txBody>
          <a:bodyPr>
            <a:noAutofit/>
          </a:bodyPr>
          <a:lstStyle/>
          <a:p>
            <a:pPr marL="0" indent="0">
              <a:buNone/>
            </a:pPr>
            <a:r>
              <a:rPr lang="en-US" sz="2800" dirty="0"/>
              <a:t>First you guess. Don't laugh, this is the most important step. Then you compute the consequences. Compare the consequences to experience. If it disagrees with experience, the guess is wrong. In that simple statement is the key to science. It doesn't matter how beautiful your guess is or how smart you are or what your name is. If it disagrees with experience, it's wrong. That's all there is to </a:t>
            </a:r>
            <a:r>
              <a:rPr lang="en-US" sz="2800" dirty="0" smtClean="0"/>
              <a:t>it. </a:t>
            </a:r>
            <a:endParaRPr lang="en-US" sz="2800" dirty="0"/>
          </a:p>
        </p:txBody>
      </p:sp>
    </p:spTree>
    <p:extLst>
      <p:ext uri="{BB962C8B-B14F-4D97-AF65-F5344CB8AC3E}">
        <p14:creationId xmlns:p14="http://schemas.microsoft.com/office/powerpoint/2010/main" val="562488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action </a:t>
            </a:r>
            <a:endParaRPr lang="en-US" dirty="0"/>
          </a:p>
        </p:txBody>
      </p:sp>
      <p:sp>
        <p:nvSpPr>
          <p:cNvPr id="3" name="Content Placeholder 2"/>
          <p:cNvSpPr>
            <a:spLocks noGrp="1"/>
          </p:cNvSpPr>
          <p:nvPr>
            <p:ph idx="1"/>
          </p:nvPr>
        </p:nvSpPr>
        <p:spPr/>
        <p:txBody>
          <a:bodyPr/>
          <a:lstStyle/>
          <a:p>
            <a:r>
              <a:rPr lang="en-US" dirty="0"/>
              <a:t>the employer:</a:t>
            </a:r>
            <a:endParaRPr lang="en-AU" dirty="0"/>
          </a:p>
          <a:p>
            <a:r>
              <a:rPr lang="en-US" dirty="0"/>
              <a:t>(a)	dismisses the employee; or</a:t>
            </a:r>
            <a:endParaRPr lang="en-AU" dirty="0"/>
          </a:p>
          <a:p>
            <a:r>
              <a:rPr lang="en-US" dirty="0" smtClean="0"/>
              <a:t>(</a:t>
            </a:r>
            <a:r>
              <a:rPr lang="en-US" dirty="0"/>
              <a:t>b)	injures the employee in his or her employment; or</a:t>
            </a:r>
            <a:endParaRPr lang="en-AU" dirty="0"/>
          </a:p>
          <a:p>
            <a:r>
              <a:rPr lang="en-US" dirty="0"/>
              <a:t>(c)	alters the position of the employee to the employee’s prejudice; or</a:t>
            </a:r>
            <a:endParaRPr lang="en-AU" dirty="0"/>
          </a:p>
          <a:p>
            <a:r>
              <a:rPr lang="en-US" dirty="0"/>
              <a:t>(d)	discriminates between the employee and other employees of the employer.</a:t>
            </a:r>
            <a:endParaRPr lang="en-AU" dirty="0"/>
          </a:p>
          <a:p>
            <a:endParaRPr lang="en-US" dirty="0"/>
          </a:p>
        </p:txBody>
      </p:sp>
    </p:spTree>
    <p:extLst>
      <p:ext uri="{BB962C8B-B14F-4D97-AF65-F5344CB8AC3E}">
        <p14:creationId xmlns:p14="http://schemas.microsoft.com/office/powerpoint/2010/main" val="223005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 </a:t>
            </a:r>
            <a:r>
              <a:rPr lang="en-US" dirty="0" smtClean="0"/>
              <a:t>and industrial activities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346 ( a ) - A </a:t>
            </a:r>
            <a:r>
              <a:rPr lang="en-US" dirty="0"/>
              <a:t>person must not take adverse action against another person because the other </a:t>
            </a:r>
            <a:r>
              <a:rPr lang="en-US" dirty="0" smtClean="0"/>
              <a:t>person is </a:t>
            </a:r>
            <a:r>
              <a:rPr lang="en-US" dirty="0"/>
              <a:t>or is not, or was or was not, an officer or member of an industrial </a:t>
            </a:r>
            <a:r>
              <a:rPr lang="en-US" dirty="0" smtClean="0"/>
              <a:t>association…</a:t>
            </a:r>
          </a:p>
          <a:p>
            <a:pPr marL="0" indent="0">
              <a:buNone/>
            </a:pPr>
            <a:r>
              <a:rPr lang="en-US" b="1" i="1" dirty="0" smtClean="0"/>
              <a:t>Officer = </a:t>
            </a:r>
            <a:r>
              <a:rPr lang="en-US" dirty="0" smtClean="0"/>
              <a:t>an officer, delegate </a:t>
            </a:r>
            <a:r>
              <a:rPr lang="en-US" dirty="0"/>
              <a:t>or </a:t>
            </a:r>
            <a:r>
              <a:rPr lang="en-US" b="1" dirty="0"/>
              <a:t>other representative </a:t>
            </a:r>
            <a:r>
              <a:rPr lang="en-US" dirty="0"/>
              <a:t>of the association</a:t>
            </a:r>
            <a:r>
              <a:rPr lang="en-US" dirty="0" smtClean="0"/>
              <a:t>.</a:t>
            </a:r>
          </a:p>
          <a:p>
            <a:pPr marL="0" lvl="0" indent="0">
              <a:buNone/>
            </a:pPr>
            <a:endParaRPr lang="en-AU" dirty="0"/>
          </a:p>
          <a:p>
            <a:pPr marL="0" indent="0">
              <a:buNone/>
            </a:pPr>
            <a:endParaRPr lang="en-AU" dirty="0"/>
          </a:p>
          <a:p>
            <a:pPr marL="0" indent="0">
              <a:buNone/>
            </a:pPr>
            <a:endParaRPr lang="en-US" dirty="0"/>
          </a:p>
        </p:txBody>
      </p:sp>
    </p:spTree>
    <p:extLst>
      <p:ext uri="{BB962C8B-B14F-4D97-AF65-F5344CB8AC3E}">
        <p14:creationId xmlns:p14="http://schemas.microsoft.com/office/powerpoint/2010/main" val="2116544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346 (b) </a:t>
            </a:r>
            <a:r>
              <a:rPr lang="en-US" dirty="0" smtClean="0"/>
              <a:t>Adverse </a:t>
            </a:r>
            <a:r>
              <a:rPr lang="en-US" dirty="0"/>
              <a:t>action against </a:t>
            </a:r>
            <a:r>
              <a:rPr lang="en-US" dirty="0" smtClean="0"/>
              <a:t>an employer because </a:t>
            </a:r>
            <a:r>
              <a:rPr lang="en-US" dirty="0"/>
              <a:t>the </a:t>
            </a:r>
            <a:r>
              <a:rPr lang="en-US" dirty="0" smtClean="0"/>
              <a:t>employee….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engages</a:t>
            </a:r>
            <a:r>
              <a:rPr lang="en-US" dirty="0"/>
              <a:t>, or has at any time engaged or proposed to engage, in industrial activity </a:t>
            </a:r>
          </a:p>
          <a:p>
            <a:pPr marL="0" indent="0">
              <a:buNone/>
            </a:pPr>
            <a:r>
              <a:rPr lang="en-US" dirty="0" smtClean="0"/>
              <a:t>A </a:t>
            </a:r>
            <a:r>
              <a:rPr lang="en-US" dirty="0"/>
              <a:t>person </a:t>
            </a:r>
            <a:r>
              <a:rPr lang="en-US" i="1" dirty="0"/>
              <a:t>engages in industrial activity</a:t>
            </a:r>
            <a:r>
              <a:rPr lang="en-US" dirty="0"/>
              <a:t> if the person:</a:t>
            </a:r>
            <a:endParaRPr lang="en-AU" dirty="0"/>
          </a:p>
          <a:p>
            <a:pPr marL="0" indent="0">
              <a:buNone/>
            </a:pPr>
            <a:r>
              <a:rPr lang="en-US" dirty="0"/>
              <a:t> </a:t>
            </a:r>
            <a:r>
              <a:rPr lang="en-US" dirty="0" smtClean="0"/>
              <a:t> </a:t>
            </a:r>
            <a:r>
              <a:rPr lang="en-US" dirty="0"/>
              <a:t>(b)	does, or does not:</a:t>
            </a:r>
            <a:endParaRPr lang="en-AU" dirty="0"/>
          </a:p>
          <a:p>
            <a:r>
              <a:rPr lang="en-US" dirty="0" smtClean="0"/>
              <a:t> </a:t>
            </a:r>
            <a:r>
              <a:rPr lang="en-US" dirty="0"/>
              <a:t>(ii)	organise or promote a lawful activity for, or on behalf of, an industrial association; or</a:t>
            </a:r>
            <a:endParaRPr lang="en-AU" dirty="0"/>
          </a:p>
          <a:p>
            <a:r>
              <a:rPr lang="en-US" dirty="0"/>
              <a:t> (iii)	encourage, or participate in, a lawful activity </a:t>
            </a:r>
            <a:r>
              <a:rPr lang="en-US" dirty="0" err="1"/>
              <a:t>organised</a:t>
            </a:r>
            <a:r>
              <a:rPr lang="en-US" dirty="0"/>
              <a:t> or promoted by an industrial association; or</a:t>
            </a:r>
            <a:endParaRPr lang="en-AU" dirty="0"/>
          </a:p>
          <a:p>
            <a:r>
              <a:rPr lang="en-US" dirty="0"/>
              <a:t> (iv)	comply with a lawful request made by, or requirement of, an industrial association; or</a:t>
            </a:r>
            <a:endParaRPr lang="en-AU" dirty="0"/>
          </a:p>
          <a:p>
            <a:r>
              <a:rPr lang="en-US" dirty="0"/>
              <a:t> (v)	represent or advance the views, claims or interests of an industrial association; or</a:t>
            </a:r>
            <a:endParaRPr lang="en-AU" dirty="0"/>
          </a:p>
          <a:p>
            <a:endParaRPr lang="en-US" dirty="0"/>
          </a:p>
        </p:txBody>
      </p:sp>
    </p:spTree>
    <p:extLst>
      <p:ext uri="{BB962C8B-B14F-4D97-AF65-F5344CB8AC3E}">
        <p14:creationId xmlns:p14="http://schemas.microsoft.com/office/powerpoint/2010/main" val="79474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360  Multiple reasons for action</a:t>
            </a:r>
            <a:r>
              <a:rPr lang="en-AU" dirty="0"/>
              <a:t/>
            </a:r>
            <a:br>
              <a:rPr lang="en-AU" dirty="0"/>
            </a:br>
            <a:endParaRPr lang="en-US" dirty="0"/>
          </a:p>
        </p:txBody>
      </p:sp>
      <p:sp>
        <p:nvSpPr>
          <p:cNvPr id="3" name="Content Placeholder 2"/>
          <p:cNvSpPr>
            <a:spLocks noGrp="1"/>
          </p:cNvSpPr>
          <p:nvPr>
            <p:ph idx="1"/>
          </p:nvPr>
        </p:nvSpPr>
        <p:spPr/>
        <p:txBody>
          <a:bodyPr/>
          <a:lstStyle/>
          <a:p>
            <a:pPr marL="0" indent="0">
              <a:buNone/>
            </a:pPr>
            <a:r>
              <a:rPr lang="en-US" b="1" dirty="0"/>
              <a:t>360  Multiple reasons for action</a:t>
            </a:r>
            <a:endParaRPr lang="en-AU" dirty="0"/>
          </a:p>
          <a:p>
            <a:r>
              <a:rPr lang="en-US" dirty="0"/>
              <a:t>For the purposes of this Part, a person takes action for a particular reason if the reasons for the action include that reason.</a:t>
            </a:r>
            <a:endParaRPr lang="en-AU" dirty="0"/>
          </a:p>
          <a:p>
            <a:pPr marL="0" indent="0">
              <a:buNone/>
            </a:pPr>
            <a:endParaRPr lang="en-US" dirty="0"/>
          </a:p>
        </p:txBody>
      </p:sp>
    </p:spTree>
    <p:extLst>
      <p:ext uri="{BB962C8B-B14F-4D97-AF65-F5344CB8AC3E}">
        <p14:creationId xmlns:p14="http://schemas.microsoft.com/office/powerpoint/2010/main" val="648576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sz="2800" b="1" dirty="0" smtClean="0"/>
              <a:t>361  </a:t>
            </a:r>
            <a:r>
              <a:rPr lang="en-US" sz="2800" b="1" dirty="0"/>
              <a:t>Reason for action to be presumed unless proved </a:t>
            </a:r>
            <a:r>
              <a:rPr lang="en-US" sz="2800" b="1" dirty="0" smtClean="0"/>
              <a:t>otherwise. “If:</a:t>
            </a:r>
            <a:endParaRPr lang="en-US" sz="2800"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 ) in </a:t>
            </a:r>
            <a:r>
              <a:rPr lang="en-US" dirty="0"/>
              <a:t>an application in relation to a contravention of this Part, it is alleged that a person took, or is taking, action for a particular reason or with a particular intent; </a:t>
            </a:r>
            <a:r>
              <a:rPr lang="en-US" dirty="0" smtClean="0"/>
              <a:t>and</a:t>
            </a:r>
            <a:endParaRPr lang="en-AU" dirty="0"/>
          </a:p>
          <a:p>
            <a:pPr marL="0" indent="0">
              <a:buNone/>
            </a:pPr>
            <a:r>
              <a:rPr lang="en-US" dirty="0" smtClean="0"/>
              <a:t>(</a:t>
            </a:r>
            <a:r>
              <a:rPr lang="en-US" dirty="0"/>
              <a:t>b</a:t>
            </a:r>
            <a:r>
              <a:rPr lang="en-US" dirty="0" smtClean="0"/>
              <a:t>) taking </a:t>
            </a:r>
            <a:r>
              <a:rPr lang="en-US" dirty="0"/>
              <a:t>that action for that reason or with that intent would constitute a contravention of this Part;</a:t>
            </a:r>
            <a:endParaRPr lang="en-AU" dirty="0"/>
          </a:p>
          <a:p>
            <a:pPr marL="0" indent="0">
              <a:buNone/>
            </a:pPr>
            <a:r>
              <a:rPr lang="en-US" b="1" dirty="0"/>
              <a:t>it is presumed, </a:t>
            </a:r>
            <a:r>
              <a:rPr lang="en-US" dirty="0"/>
              <a:t>in proceedings arising from the application, that the action </a:t>
            </a:r>
            <a:r>
              <a:rPr lang="en-US" b="1" dirty="0"/>
              <a:t>was, or is being, taken for that reason or with that intent, unless the person proves otherwise</a:t>
            </a:r>
            <a:r>
              <a:rPr lang="en-US" b="1" dirty="0" smtClean="0"/>
              <a:t>.</a:t>
            </a:r>
          </a:p>
          <a:p>
            <a:pPr marL="0" indent="0">
              <a:buNone/>
            </a:pPr>
            <a:r>
              <a:rPr lang="en-US" dirty="0" smtClean="0"/>
              <a:t>“the </a:t>
            </a:r>
            <a:r>
              <a:rPr lang="en-US" dirty="0"/>
              <a:t>plain purpose of the provision [is to throw] on to the defendant the onus of </a:t>
            </a:r>
            <a:r>
              <a:rPr lang="en-US" dirty="0" smtClean="0"/>
              <a:t>proving that </a:t>
            </a:r>
            <a:r>
              <a:rPr lang="en-US" dirty="0"/>
              <a:t>which lies peculiarly within his own knowledge</a:t>
            </a:r>
            <a:r>
              <a:rPr lang="en-US" dirty="0" smtClean="0"/>
              <a:t>.” [50] </a:t>
            </a:r>
            <a:endParaRPr lang="en-US" b="1" dirty="0" smtClean="0"/>
          </a:p>
          <a:p>
            <a:endParaRPr lang="en-AU" dirty="0"/>
          </a:p>
          <a:p>
            <a:pPr marL="0" indent="0">
              <a:buNone/>
            </a:pPr>
            <a:endParaRPr lang="en-US" dirty="0"/>
          </a:p>
        </p:txBody>
      </p:sp>
    </p:spTree>
    <p:extLst>
      <p:ext uri="{BB962C8B-B14F-4D97-AF65-F5344CB8AC3E}">
        <p14:creationId xmlns:p14="http://schemas.microsoft.com/office/powerpoint/2010/main" val="18488381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po">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Expo">
      <a:majorFont>
        <a:latin typeface="Calibri"/>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Expo">
      <a:fillStyleLst>
        <a:solidFill>
          <a:schemeClr val="phClr"/>
        </a:solidFill>
        <a:gradFill rotWithShape="1">
          <a:gsLst>
            <a:gs pos="0">
              <a:schemeClr val="phClr">
                <a:tint val="100000"/>
                <a:satMod val="130000"/>
              </a:schemeClr>
            </a:gs>
            <a:gs pos="100000">
              <a:schemeClr val="phClr">
                <a:tint val="50000"/>
                <a:satMod val="150000"/>
              </a:schemeClr>
            </a:gs>
          </a:gsLst>
          <a:lin ang="16200000" scaled="1"/>
        </a:gradFill>
        <a:gradFill rotWithShape="1">
          <a:gsLst>
            <a:gs pos="0">
              <a:schemeClr val="phClr">
                <a:shade val="93000"/>
                <a:satMod val="130000"/>
              </a:schemeClr>
            </a:gs>
            <a:gs pos="60000">
              <a:schemeClr val="phClr">
                <a:tint val="80000"/>
                <a:shade val="93000"/>
                <a:satMod val="130000"/>
              </a:schemeClr>
            </a:gs>
            <a:gs pos="100000">
              <a:schemeClr val="phClr">
                <a:tint val="50000"/>
                <a:shade val="94000"/>
                <a:alpha val="100000"/>
                <a:satMod val="135000"/>
              </a:schemeClr>
            </a:gs>
          </a:gsLst>
          <a:lin ang="16200000" scaled="0"/>
        </a:gra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34925" cap="flat" cmpd="sng" algn="ctr">
          <a:gradFill>
            <a:gsLst>
              <a:gs pos="0">
                <a:schemeClr val="accent1">
                  <a:lumMod val="40000"/>
                  <a:lumOff val="60000"/>
                </a:schemeClr>
              </a:gs>
              <a:gs pos="50000">
                <a:schemeClr val="accent1"/>
              </a:gs>
              <a:gs pos="100000">
                <a:schemeClr val="accent1">
                  <a:lumMod val="50000"/>
                </a:schemeClr>
              </a:gs>
            </a:gsLst>
            <a:lin ang="18600000" scaled="0"/>
          </a:gradFill>
          <a:prstDash val="solid"/>
        </a:ln>
      </a:lnStyleLst>
      <a:effectStyleLst>
        <a:effectStyle>
          <a:effectLst/>
        </a:effectStyle>
        <a:effectStyle>
          <a:effectLst>
            <a:innerShdw blurRad="50800" dist="25400" dir="13500000">
              <a:srgbClr val="C0C0C0">
                <a:alpha val="75000"/>
              </a:srgbClr>
            </a:innerShdw>
            <a:outerShdw blurRad="63500" dist="38100" dir="5400000" sx="105000" sy="105000" algn="br" rotWithShape="0">
              <a:srgbClr val="000000">
                <a:alpha val="30000"/>
              </a:srgbClr>
            </a:outerShdw>
          </a:effectLst>
        </a:effectStyle>
        <a:effectStyle>
          <a:effectLst>
            <a:innerShdw blurRad="50800" dist="25400" dir="16200000">
              <a:srgbClr val="C0C0C0">
                <a:alpha val="75000"/>
              </a:srgbClr>
            </a:innerShdw>
            <a:reflection blurRad="63500" stA="40000" endPos="50000" dist="127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a:blip xmlns:r="http://schemas.openxmlformats.org/officeDocument/2006/relationships" r:embed="rId1"/>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Expo.thmx</Template>
  <TotalTime>354</TotalTime>
  <Words>2555</Words>
  <Application>Microsoft Macintosh PowerPoint</Application>
  <PresentationFormat>On-screen Show (4:3)</PresentationFormat>
  <Paragraphs>97</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Expo</vt:lpstr>
      <vt:lpstr>Adverse action and the general protection provisions </vt:lpstr>
      <vt:lpstr>Richard Feynman </vt:lpstr>
      <vt:lpstr> </vt:lpstr>
      <vt:lpstr>On science</vt:lpstr>
      <vt:lpstr>Adverse action </vt:lpstr>
      <vt:lpstr>Membership and industrial activities</vt:lpstr>
      <vt:lpstr>346 (b) Adverse action against an employer because the employee….</vt:lpstr>
      <vt:lpstr>360  Multiple reasons for action </vt:lpstr>
      <vt:lpstr> 361  Reason for action to be presumed unless proved otherwise. “If:</vt:lpstr>
      <vt:lpstr>Protective purpose of the provisions</vt:lpstr>
      <vt:lpstr>The facilitative purpose</vt:lpstr>
      <vt:lpstr>Barclay – the facts</vt:lpstr>
      <vt:lpstr>The e-mail sent to the 153 union members </vt:lpstr>
      <vt:lpstr>The decision by the employer</vt:lpstr>
      <vt:lpstr>The decision by the employer II</vt:lpstr>
      <vt:lpstr>Real and unconscious reasons</vt:lpstr>
      <vt:lpstr>The zone of protection</vt:lpstr>
      <vt:lpstr>The rejection of the argument</vt:lpstr>
      <vt:lpstr>Dissociation </vt:lpstr>
      <vt:lpstr>The decision maker’s reasons I</vt:lpstr>
      <vt:lpstr>The decision maker’s reasons 2</vt:lpstr>
      <vt:lpstr>Evidence displacing the onus</vt:lpstr>
      <vt:lpstr>McCain – dissociating the impugned reason</vt:lpstr>
      <vt:lpstr>“Because”</vt:lpstr>
      <vt:lpstr>The final wash – up </vt:lpstr>
    </vt:vector>
  </TitlesOfParts>
  <Company>Mark Irving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Irving</dc:creator>
  <cp:lastModifiedBy>Mark Irving</cp:lastModifiedBy>
  <cp:revision>20</cp:revision>
  <cp:lastPrinted>2012-11-01T06:05:38Z</cp:lastPrinted>
  <dcterms:created xsi:type="dcterms:W3CDTF">2012-10-28T22:14:55Z</dcterms:created>
  <dcterms:modified xsi:type="dcterms:W3CDTF">2012-11-01T06:31:31Z</dcterms:modified>
</cp:coreProperties>
</file>